
<file path=[Content_Types].xml><?xml version="1.0" encoding="utf-8"?>
<Types xmlns="http://schemas.openxmlformats.org/package/2006/content-types">
  <Default Extension="gif" ContentType="image/gi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9144000" cy="5143500"/>
  <p:notesSz cx="6858000" cy="9144000"/>
  <p:embeddedFontLst>
    <p:embeddedFont>
      <p:font typeface="Roboto" charset="0"/>
      <p:regular r:id="rId60"/>
      <p:bold r:id="rId61"/>
      <p:italic r:id="rId62"/>
      <p:boldItalic r:id="rId63"/>
    </p:embeddedFont>
    <p:embeddedFont>
      <p:font typeface="Noto Sans Symbols"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4C72384-EFCD-48E8-B5A4-05AD958339C2}"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font" Target="fonts/font6.fntdata"/><Relationship Id="rId64" Type="http://schemas.openxmlformats.org/officeDocument/2006/relationships/font" Target="fonts/font5.fntdata"/><Relationship Id="rId63" Type="http://schemas.openxmlformats.org/officeDocument/2006/relationships/font" Target="fonts/font4.fntdata"/><Relationship Id="rId62" Type="http://schemas.openxmlformats.org/officeDocument/2006/relationships/font" Target="fonts/font3.fntdata"/><Relationship Id="rId61" Type="http://schemas.openxmlformats.org/officeDocument/2006/relationships/font" Target="fonts/font2.fntdata"/><Relationship Id="rId60" Type="http://schemas.openxmlformats.org/officeDocument/2006/relationships/font" Target="fonts/font1.fntdata"/><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69"/>
        <p:cNvGrpSpPr/>
        <p:nvPr/>
      </p:nvGrpSpPr>
      <p:grpSpPr>
        <a:xfrm>
          <a:off x="0" y="0"/>
          <a:ext cx="0" cy="0"/>
          <a:chOff x="0" y="0"/>
          <a:chExt cx="0" cy="0"/>
        </a:xfrm>
      </p:grpSpPr>
      <p:sp>
        <p:nvSpPr>
          <p:cNvPr id="70" name="Google Shape;70;gc6f73a04f_0_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Goddag og velkommen til første undervisning i faget sygdomslære medicin og kirurgi. </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2d3ce9b9ff3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d3ce9b9ff3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Char char="●"/>
            </a:pPr>
            <a:r>
              <a:rPr lang="en-US">
                <a:solidFill>
                  <a:schemeClr val="dk1"/>
                </a:solidFill>
              </a:rPr>
              <a:t>Fysioterapeuter arbejder som en del af et tværfagligt team i sundhedsvæsenet. </a:t>
            </a:r>
            <a:endParaRPr>
              <a:solidFill>
                <a:schemeClr val="dk1"/>
              </a:solidFill>
            </a:endParaRPr>
          </a:p>
          <a:p>
            <a:pPr marL="914400" lvl="1" indent="-317500" algn="l" rtl="0">
              <a:lnSpc>
                <a:spcPct val="150000"/>
              </a:lnSpc>
              <a:spcBef>
                <a:spcPts val="0"/>
              </a:spcBef>
              <a:spcAft>
                <a:spcPts val="0"/>
              </a:spcAft>
              <a:buClr>
                <a:schemeClr val="dk1"/>
              </a:buClr>
              <a:buSzPts val="1400"/>
              <a:buChar char="○"/>
            </a:pPr>
            <a:r>
              <a:rPr lang="en-US">
                <a:solidFill>
                  <a:schemeClr val="dk1"/>
                </a:solidFill>
              </a:rPr>
              <a:t>Kendskab til medicin og kirurgi giver dem en bedre forståelse for patientens samlede behandlingsforløb og hvordan fysioterapi spiller sammen med andre behandlingsformer.</a:t>
            </a:r>
            <a:endParaRPr>
              <a:solidFill>
                <a:schemeClr val="dk1"/>
              </a:solidFill>
            </a:endParaRPr>
          </a:p>
          <a:p>
            <a:pPr marL="457200" lvl="0" indent="-317500" algn="l" rtl="0">
              <a:lnSpc>
                <a:spcPct val="150000"/>
              </a:lnSpc>
              <a:spcBef>
                <a:spcPts val="0"/>
              </a:spcBef>
              <a:spcAft>
                <a:spcPts val="0"/>
              </a:spcAft>
              <a:buSzPts val="1400"/>
              <a:buChar char="●"/>
            </a:pPr>
            <a:r>
              <a:rPr lang="en-US"/>
              <a:t>Mange patienter har komplekse medicinske diagnoser eller er i post-operativ rehabilitering. </a:t>
            </a:r>
            <a:endParaRPr lang="en-US"/>
          </a:p>
          <a:p>
            <a:pPr marL="914400" lvl="1" indent="-317500" algn="l" rtl="0">
              <a:lnSpc>
                <a:spcPct val="150000"/>
              </a:lnSpc>
              <a:spcBef>
                <a:spcPts val="0"/>
              </a:spcBef>
              <a:spcAft>
                <a:spcPts val="0"/>
              </a:spcAft>
              <a:buSzPts val="1400"/>
              <a:buChar char="○"/>
            </a:pPr>
            <a:r>
              <a:rPr lang="en-US"/>
              <a:t>I skal også  forstå disse tilstande for at tilpasse deres behandlingsplaner korrekt og undgå at forværre en patients tilstand. </a:t>
            </a:r>
            <a:endParaRPr lang="en-US"/>
          </a:p>
          <a:p>
            <a:pPr marL="1371600" lvl="2" indent="-317500" algn="l" rtl="0">
              <a:lnSpc>
                <a:spcPct val="150000"/>
              </a:lnSpc>
              <a:spcBef>
                <a:spcPts val="0"/>
              </a:spcBef>
              <a:spcAft>
                <a:spcPts val="0"/>
              </a:spcAft>
              <a:buSzPts val="1400"/>
              <a:buChar char="■"/>
            </a:pPr>
            <a:r>
              <a:rPr lang="en-US"/>
              <a:t>For eksempel, efter </a:t>
            </a:r>
            <a:r>
              <a:rPr lang="en-US">
                <a:solidFill>
                  <a:schemeClr val="dk1"/>
                </a:solidFill>
              </a:rPr>
              <a:t>kirurgiske indgreb som ortopædiske operationer (f.eks. knæ- eller skulderoperationer) </a:t>
            </a:r>
            <a:r>
              <a:rPr lang="en-US"/>
              <a:t>er det vigtigt at vide:</a:t>
            </a:r>
            <a:endParaRPr lang="en-US"/>
          </a:p>
          <a:p>
            <a:pPr marL="1828800" lvl="3" indent="-317500" algn="l" rtl="0">
              <a:lnSpc>
                <a:spcPct val="150000"/>
              </a:lnSpc>
              <a:spcBef>
                <a:spcPts val="0"/>
              </a:spcBef>
              <a:spcAft>
                <a:spcPts val="0"/>
              </a:spcAft>
              <a:buSzPts val="1400"/>
              <a:buChar char="●"/>
            </a:pPr>
            <a:r>
              <a:rPr lang="en-US"/>
              <a:t>Hvordan kroppen heler og hvilke bevægelser der kan være skadelige eller nødvendige for genoptræning.</a:t>
            </a:r>
            <a:endParaRPr lang="en-US"/>
          </a:p>
          <a:p>
            <a:pPr marL="1828800" lvl="3" indent="-317500" algn="l" rtl="0">
              <a:lnSpc>
                <a:spcPct val="150000"/>
              </a:lnSpc>
              <a:spcBef>
                <a:spcPts val="0"/>
              </a:spcBef>
              <a:spcAft>
                <a:spcPts val="0"/>
              </a:spcAft>
              <a:buSzPts val="1400"/>
              <a:buChar char="●"/>
            </a:pPr>
            <a:r>
              <a:rPr lang="en-US"/>
              <a:t>Hvilke re</a:t>
            </a:r>
            <a:r>
              <a:rPr lang="en-US"/>
              <a:t>striktioner skal overholdes under rehabilitering for at optimere bedring og forhindre komplikationer. </a:t>
            </a:r>
            <a:endParaRPr lang="en-US"/>
          </a:p>
          <a:p>
            <a:pPr marL="0" lvl="0" indent="0" algn="l" rtl="0">
              <a:lnSpc>
                <a:spcPct val="115000"/>
              </a:lnSpc>
              <a:spcBef>
                <a:spcPts val="0"/>
              </a:spcBef>
              <a:spcAft>
                <a:spcPts val="0"/>
              </a:spcAft>
              <a:buNone/>
            </a:pPr>
          </a:p>
          <a:p>
            <a:pPr marL="0" lvl="0" indent="0" algn="l" rtl="0">
              <a:lnSpc>
                <a:spcPct val="115000"/>
              </a:lnSpc>
              <a:spcBef>
                <a:spcPts val="0"/>
              </a:spcBef>
              <a:spcAft>
                <a:spcPts val="0"/>
              </a:spcAft>
              <a:buNone/>
            </a:pPr>
            <a:r>
              <a:rPr lang="en-US" b="1"/>
              <a:t>Case:</a:t>
            </a:r>
            <a:endParaRPr b="1"/>
          </a:p>
          <a:p>
            <a:pPr marL="0" lvl="0" indent="0" algn="l" rtl="0">
              <a:lnSpc>
                <a:spcPct val="115000"/>
              </a:lnSpc>
              <a:spcBef>
                <a:spcPts val="0"/>
              </a:spcBef>
              <a:spcAft>
                <a:spcPts val="0"/>
              </a:spcAft>
              <a:buClr>
                <a:schemeClr val="dk1"/>
              </a:buClr>
              <a:buSzPts val="1100"/>
              <a:buFont typeface="Arial" panose="020B0604020202020204"/>
              <a:buNone/>
            </a:pPr>
            <a:r>
              <a:rPr lang="en-US" b="1"/>
              <a:t>Patientens diabetes og blodfortyndende medicin kræver særlige hensyn:</a:t>
            </a:r>
            <a:endParaRPr b="1"/>
          </a:p>
          <a:p>
            <a:pPr marL="457200" lvl="0" indent="-317500" algn="l" rtl="0">
              <a:lnSpc>
                <a:spcPct val="115000"/>
              </a:lnSpc>
              <a:spcBef>
                <a:spcPts val="0"/>
              </a:spcBef>
              <a:spcAft>
                <a:spcPts val="0"/>
              </a:spcAft>
              <a:buSzPts val="1400"/>
              <a:buChar char="●"/>
            </a:pPr>
            <a:r>
              <a:rPr lang="en-US" b="1"/>
              <a:t>Diabetes: Øget risiko for sår og langsom sårheling. Tjek fødderne regelmæssigt og undervis i fodpleje (Nok nærmere fodterapeut, men </a:t>
            </a:r>
            <a:r>
              <a:rPr lang="en-US" b="1"/>
              <a:t>vær</a:t>
            </a:r>
            <a:r>
              <a:rPr lang="en-US" b="1"/>
              <a:t> opmærksom).</a:t>
            </a:r>
            <a:endParaRPr b="1"/>
          </a:p>
          <a:p>
            <a:pPr marL="914400" lvl="1" indent="-317500" algn="l" rtl="0">
              <a:lnSpc>
                <a:spcPct val="115000"/>
              </a:lnSpc>
              <a:spcBef>
                <a:spcPts val="0"/>
              </a:spcBef>
              <a:spcAft>
                <a:spcPts val="0"/>
              </a:spcAft>
              <a:buSzPts val="1400"/>
              <a:buChar char="○"/>
            </a:pPr>
            <a:r>
              <a:rPr lang="en-US" b="1"/>
              <a:t>Overraskende mange har ikke styr på eget helbred!</a:t>
            </a:r>
            <a:endParaRPr b="1"/>
          </a:p>
          <a:p>
            <a:pPr marL="457200" lvl="0" indent="-317500" algn="l" rtl="0">
              <a:lnSpc>
                <a:spcPct val="115000"/>
              </a:lnSpc>
              <a:spcBef>
                <a:spcPts val="0"/>
              </a:spcBef>
              <a:spcAft>
                <a:spcPts val="0"/>
              </a:spcAft>
              <a:buSzPts val="1400"/>
              <a:buChar char="●"/>
            </a:pPr>
            <a:r>
              <a:rPr lang="en-US" b="1"/>
              <a:t>Blodfortyndende medicin: Øget risiko for blødning. </a:t>
            </a:r>
            <a:endParaRPr b="1"/>
          </a:p>
          <a:p>
            <a:pPr marL="457200" lvl="0" indent="-317500" algn="l" rtl="0">
              <a:lnSpc>
                <a:spcPct val="115000"/>
              </a:lnSpc>
              <a:spcBef>
                <a:spcPts val="0"/>
              </a:spcBef>
              <a:spcAft>
                <a:spcPts val="0"/>
              </a:spcAft>
              <a:buSzPts val="1400"/>
              <a:buChar char="●"/>
            </a:pPr>
            <a:r>
              <a:rPr lang="en-US" b="1"/>
              <a:t>Undgå øvelser med høj risiko for fald eller stød.</a:t>
            </a:r>
            <a:endParaRPr b="1"/>
          </a:p>
          <a:p>
            <a:pPr marL="457200" lvl="0" indent="-317500" algn="l" rtl="0">
              <a:lnSpc>
                <a:spcPct val="115000"/>
              </a:lnSpc>
              <a:spcBef>
                <a:spcPts val="0"/>
              </a:spcBef>
              <a:spcAft>
                <a:spcPts val="0"/>
              </a:spcAft>
              <a:buSzPts val="1400"/>
              <a:buChar char="●"/>
            </a:pPr>
            <a:r>
              <a:rPr lang="en-US" b="1"/>
              <a:t>Vær</a:t>
            </a:r>
            <a:r>
              <a:rPr lang="en-US" b="1"/>
              <a:t> opmærksom på risiko for hypoglykæmi! Også ved type 2 diabetes (</a:t>
            </a:r>
            <a:r>
              <a:rPr lang="en-US" b="1"/>
              <a:t>medikamentelt</a:t>
            </a:r>
            <a:r>
              <a:rPr lang="en-US" b="1"/>
              <a:t> udløst)</a:t>
            </a:r>
            <a:endParaRPr b="1"/>
          </a:p>
          <a:p>
            <a:pPr marL="0" lvl="0" indent="0" algn="l" rtl="0">
              <a:lnSpc>
                <a:spcPct val="115000"/>
              </a:lnSpc>
              <a:spcBef>
                <a:spcPts val="0"/>
              </a:spcBef>
              <a:spcAft>
                <a:spcPts val="0"/>
              </a:spcAft>
              <a:buNone/>
            </a:pPr>
            <a:endParaRPr b="1"/>
          </a:p>
          <a:p>
            <a:pPr marL="0" lvl="0" indent="0" algn="l" rtl="0">
              <a:lnSpc>
                <a:spcPct val="115000"/>
              </a:lnSpc>
              <a:spcBef>
                <a:spcPts val="0"/>
              </a:spcBef>
              <a:spcAft>
                <a:spcPts val="0"/>
              </a:spcAft>
              <a:buClr>
                <a:schemeClr val="dk1"/>
              </a:buClr>
              <a:buSzPts val="1100"/>
              <a:buFont typeface="Arial" panose="020B0604020202020204"/>
              <a:buNone/>
            </a:pPr>
            <a:r>
              <a:rPr lang="en-US" b="1"/>
              <a:t>Tilpas behandlingsplanen: Start med lav intensitet og øg gradvist. Overvåg blodsukker før og efter træning.</a:t>
            </a:r>
            <a:endParaRPr b="1"/>
          </a:p>
          <a:p>
            <a:pPr marL="0" lvl="0" indent="0" algn="l" rtl="0">
              <a:lnSpc>
                <a:spcPct val="115000"/>
              </a:lnSpc>
              <a:spcBef>
                <a:spcPts val="0"/>
              </a:spcBef>
              <a:spcAft>
                <a:spcPts val="0"/>
              </a:spcAft>
              <a:buNone/>
            </a:pP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 name="Shape 142"/>
        <p:cNvGrpSpPr/>
        <p:nvPr/>
      </p:nvGrpSpPr>
      <p:grpSpPr>
        <a:xfrm>
          <a:off x="0" y="0"/>
          <a:ext cx="0" cy="0"/>
          <a:chOff x="0" y="0"/>
          <a:chExt cx="0" cy="0"/>
        </a:xfrm>
      </p:grpSpPr>
      <p:sp>
        <p:nvSpPr>
          <p:cNvPr id="143" name="Google Shape;143;g2d3ce9b9ff3_0_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d3ce9b9ff3_0_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have kendskab til medicinske tilstande som hjertesygdomme, diabetes, eller osteoporose er vigtigt for fysioterapeuter for at sikre, at de ikke ordinerer øvelser, der kan skade patienten. For eksempel kan en patient med hjertesygdom kræve særlig opmærksomhed under fysisk aktivitet for at undgå komplikationer.</a:t>
            </a:r>
            <a:endParaRPr>
              <a:solidFill>
                <a:schemeClr val="dk1"/>
              </a:solidFill>
            </a:endParaRPr>
          </a:p>
          <a:p>
            <a:pPr marL="0" lvl="0" indent="0" algn="l" rtl="0">
              <a:spcBef>
                <a:spcPts val="0"/>
              </a:spcBef>
              <a:spcAft>
                <a:spcPts val="0"/>
              </a:spcAft>
              <a:buNone/>
            </a:pPr>
          </a:p>
          <a:p>
            <a:pPr marL="0" lvl="0" indent="0" algn="l" rtl="0">
              <a:spcBef>
                <a:spcPts val="0"/>
              </a:spcBef>
              <a:spcAft>
                <a:spcPts val="0"/>
              </a:spcAft>
              <a:buNone/>
            </a:pPr>
            <a:r>
              <a:rPr lang="en-US"/>
              <a:t>Mange patienter tager medicin, der kan påvirke deres fysiske præstationer og evne til at deltage i træning. For eksempel kan smertestillende medicin, blodfortyndende midler eller muskelafslappende midler have direkte indflydelse på, hvordan en fysioterapeut vælger øvelser og overvåger træningen.</a:t>
            </a:r>
            <a:endParaRPr lang="en-US"/>
          </a:p>
          <a:p>
            <a:pPr marL="0" lvl="0" indent="0" algn="l" rtl="0">
              <a:spcBef>
                <a:spcPts val="0"/>
              </a:spcBef>
              <a:spcAft>
                <a:spcPts val="0"/>
              </a:spcAft>
              <a:buNone/>
            </a:pPr>
          </a:p>
          <a:p>
            <a:pPr marL="0" lvl="0" indent="0" algn="l" rtl="0">
              <a:spcBef>
                <a:spcPts val="0"/>
              </a:spcBef>
              <a:spcAft>
                <a:spcPts val="0"/>
              </a:spcAft>
              <a:buNone/>
            </a:pPr>
            <a:r>
              <a:rPr lang="en-US"/>
              <a:t>Viden om medicin og kirurgiske indgreb hjælper fysioterapeuter med at identificere potentielle risici og kontraindikationer for fysioterapeutisk behandling. Dette er afgørende for patientens sikkerhed.</a:t>
            </a:r>
            <a:endParaRPr lang="en-US"/>
          </a:p>
          <a:p>
            <a:pPr marL="0" lvl="0" indent="0" algn="l" rtl="0">
              <a:spcBef>
                <a:spcPts val="0"/>
              </a:spcBef>
              <a:spcAft>
                <a:spcPts val="0"/>
              </a:spcAft>
              <a:buNone/>
            </a:pPr>
          </a:p>
          <a:p>
            <a:pPr marL="0" lvl="0" indent="0" algn="l" rtl="0">
              <a:spcBef>
                <a:spcPts val="0"/>
              </a:spcBef>
              <a:spcAft>
                <a:spcPts val="0"/>
              </a:spcAft>
              <a:buNone/>
            </a:pPr>
            <a:r>
              <a:rPr lang="en-US" b="1"/>
              <a:t>CASE:</a:t>
            </a:r>
            <a:endParaRPr b="1"/>
          </a:p>
          <a:p>
            <a:pPr marL="0" lvl="0" indent="0" algn="l" rtl="0">
              <a:spcBef>
                <a:spcPts val="0"/>
              </a:spcBef>
              <a:spcAft>
                <a:spcPts val="0"/>
              </a:spcAft>
              <a:buClr>
                <a:schemeClr val="dk1"/>
              </a:buClr>
              <a:buSzPts val="1100"/>
              <a:buFont typeface="Arial" panose="020B0604020202020204"/>
              <a:buNone/>
            </a:pPr>
            <a:r>
              <a:rPr lang="en-US" b="1"/>
              <a:t>Svar: Svimmelhed som bivirkning kræver forsigtighed:</a:t>
            </a:r>
            <a:endParaRPr b="1"/>
          </a:p>
          <a:p>
            <a:pPr marL="0" lvl="0" indent="0" algn="l" rtl="0">
              <a:spcBef>
                <a:spcPts val="0"/>
              </a:spcBef>
              <a:spcAft>
                <a:spcPts val="0"/>
              </a:spcAft>
              <a:buClr>
                <a:schemeClr val="dk1"/>
              </a:buClr>
              <a:buSzPts val="1100"/>
              <a:buFont typeface="Arial" panose="020B0604020202020204"/>
              <a:buNone/>
            </a:pPr>
            <a:endParaRPr b="1"/>
          </a:p>
          <a:p>
            <a:pPr marL="0" lvl="0" indent="0" algn="l" rtl="0">
              <a:spcBef>
                <a:spcPts val="0"/>
              </a:spcBef>
              <a:spcAft>
                <a:spcPts val="0"/>
              </a:spcAft>
              <a:buClr>
                <a:schemeClr val="dk1"/>
              </a:buClr>
              <a:buSzPts val="1100"/>
              <a:buFont typeface="Arial" panose="020B0604020202020204"/>
              <a:buNone/>
            </a:pPr>
            <a:r>
              <a:rPr lang="en-US" b="1"/>
              <a:t>Vurder sværhedsgraden af svimmelheden og dens påvirkning på balance og koordination.</a:t>
            </a:r>
            <a:endParaRPr b="1"/>
          </a:p>
          <a:p>
            <a:pPr marL="0" lvl="0" indent="0" algn="l" rtl="0">
              <a:spcBef>
                <a:spcPts val="0"/>
              </a:spcBef>
              <a:spcAft>
                <a:spcPts val="0"/>
              </a:spcAft>
              <a:buClr>
                <a:schemeClr val="dk1"/>
              </a:buClr>
              <a:buSzPts val="1100"/>
              <a:buFont typeface="Arial" panose="020B0604020202020204"/>
              <a:buNone/>
            </a:pPr>
            <a:r>
              <a:rPr lang="en-US" b="1"/>
              <a:t>Undgå øvelser, der kræver hurtige positionsændringer eller kompleks balance.</a:t>
            </a:r>
            <a:endParaRPr b="1"/>
          </a:p>
          <a:p>
            <a:pPr marL="0" lvl="0" indent="0" algn="l" rtl="0">
              <a:spcBef>
                <a:spcPts val="0"/>
              </a:spcBef>
              <a:spcAft>
                <a:spcPts val="0"/>
              </a:spcAft>
              <a:buClr>
                <a:schemeClr val="dk1"/>
              </a:buClr>
              <a:buSzPts val="1100"/>
              <a:buFont typeface="Arial" panose="020B0604020202020204"/>
              <a:buNone/>
            </a:pPr>
            <a:r>
              <a:rPr lang="en-US" b="1"/>
              <a:t>Fokuser på liggende eller siddende øvelser i begyndelsen.</a:t>
            </a:r>
            <a:endParaRPr b="1"/>
          </a:p>
          <a:p>
            <a:pPr marL="0" lvl="0" indent="0" algn="l" rtl="0">
              <a:spcBef>
                <a:spcPts val="0"/>
              </a:spcBef>
              <a:spcAft>
                <a:spcPts val="0"/>
              </a:spcAft>
              <a:buClr>
                <a:schemeClr val="dk1"/>
              </a:buClr>
              <a:buSzPts val="1100"/>
              <a:buFont typeface="Arial" panose="020B0604020202020204"/>
              <a:buNone/>
            </a:pPr>
            <a:r>
              <a:rPr lang="en-US" b="1"/>
              <a:t>Overvej at kontakte lægen for at diskutere medicinens bivirkninger og mulige alternativer.</a:t>
            </a:r>
            <a:endParaRPr b="1"/>
          </a:p>
          <a:p>
            <a:pPr marL="0" lvl="0" indent="0" algn="l" rtl="0">
              <a:spcBef>
                <a:spcPts val="0"/>
              </a:spcBef>
              <a:spcAft>
                <a:spcPts val="0"/>
              </a:spcAft>
              <a:buNone/>
            </a:pPr>
            <a:endParaRPr b="1"/>
          </a:p>
          <a:p>
            <a:pPr marL="0" lvl="0" indent="0" algn="l" rtl="0">
              <a:spcBef>
                <a:spcPts val="0"/>
              </a:spcBef>
              <a:spcAft>
                <a:spcPts val="0"/>
              </a:spcAft>
              <a:buNone/>
            </a:pPr>
            <a:r>
              <a:rPr lang="en-US"/>
              <a:t>Fysioterapeuter har ikke en direkte juridisk forpligtelse til at rapportere, hvis en patient kører bil, mens de tager medicin med en rød advarselstrekant. Dog har de et professionelt ansvar for at rådgive og informere patienten om risikoen ved at kombinere visse typer medicin med bilkørsel.</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g2d3ce9b9ff3_0_1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d3ce9b9ff3_0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chemeClr val="dk1"/>
                </a:solidFill>
              </a:rPr>
              <a:t>Forståelse for medicinsk behandling og kirurgiske procedurer gør det muligt for fysioterapeuter at tilpasse deres behandlingsplaner mere effektivt, f.eks. i forhold til smertebehandling eller postoperativ genoptræning.</a:t>
            </a:r>
            <a:endParaRPr>
              <a:solidFill>
                <a:schemeClr val="dk1"/>
              </a:solidFill>
            </a:endParaRPr>
          </a:p>
          <a:p>
            <a:pPr marL="457200" lvl="0" indent="0" algn="l" rtl="0">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None/>
            </a:pPr>
          </a:p>
          <a:p>
            <a:pPr marL="0" lvl="0" indent="0" algn="l" rtl="0">
              <a:lnSpc>
                <a:spcPct val="115000"/>
              </a:lnSpc>
              <a:spcBef>
                <a:spcPts val="1200"/>
              </a:spcBef>
              <a:spcAft>
                <a:spcPts val="0"/>
              </a:spcAft>
              <a:buClr>
                <a:schemeClr val="dk1"/>
              </a:buClr>
              <a:buSzPts val="1100"/>
              <a:buFont typeface="Arial" panose="020B0604020202020204"/>
              <a:buNone/>
            </a:pPr>
            <a:r>
              <a:rPr lang="en-US" b="1"/>
              <a:t>Svar: Tilpasning af behandlingsplanen:</a:t>
            </a:r>
            <a:endParaRPr b="1"/>
          </a:p>
          <a:p>
            <a:pPr marL="457200" lvl="0" indent="-298450" algn="l" rtl="0">
              <a:lnSpc>
                <a:spcPct val="115000"/>
              </a:lnSpc>
              <a:spcBef>
                <a:spcPts val="1200"/>
              </a:spcBef>
              <a:spcAft>
                <a:spcPts val="0"/>
              </a:spcAft>
              <a:buClr>
                <a:schemeClr val="dk1"/>
              </a:buClr>
              <a:buSzPts val="1100"/>
              <a:buChar char="●"/>
            </a:pPr>
            <a:r>
              <a:rPr lang="en-US" b="1"/>
              <a:t>Start med lav intensitet og korte intervaller for at vurdere patientens udholdenhed.</a:t>
            </a:r>
            <a:endParaRPr b="1"/>
          </a:p>
          <a:p>
            <a:pPr marL="457200" lvl="0" indent="-298450" algn="l" rtl="0">
              <a:lnSpc>
                <a:spcPct val="115000"/>
              </a:lnSpc>
              <a:spcBef>
                <a:spcPts val="0"/>
              </a:spcBef>
              <a:spcAft>
                <a:spcPts val="0"/>
              </a:spcAft>
              <a:buClr>
                <a:schemeClr val="dk1"/>
              </a:buClr>
              <a:buSzPts val="1100"/>
              <a:buChar char="●"/>
            </a:pPr>
            <a:r>
              <a:rPr lang="en-US" b="1"/>
              <a:t>Inkluder flere pauser og fokuser på kvalitet frem for kvantitet i øvelserne.</a:t>
            </a:r>
            <a:endParaRPr b="1"/>
          </a:p>
          <a:p>
            <a:pPr marL="457200" lvl="0" indent="-298450" algn="l" rtl="0">
              <a:lnSpc>
                <a:spcPct val="115000"/>
              </a:lnSpc>
              <a:spcBef>
                <a:spcPts val="0"/>
              </a:spcBef>
              <a:spcAft>
                <a:spcPts val="0"/>
              </a:spcAft>
              <a:buClr>
                <a:schemeClr val="dk1"/>
              </a:buClr>
              <a:buSzPts val="1100"/>
              <a:buChar char="●"/>
            </a:pPr>
            <a:r>
              <a:rPr lang="en-US" b="1"/>
              <a:t>Overvåg puls og blodtryk under træning, hvis relevant. (ved ikke om fysser gør?)</a:t>
            </a:r>
            <a:endParaRPr b="1"/>
          </a:p>
          <a:p>
            <a:pPr marL="457200" lvl="0" indent="-298450" algn="l" rtl="0">
              <a:lnSpc>
                <a:spcPct val="115000"/>
              </a:lnSpc>
              <a:spcBef>
                <a:spcPts val="0"/>
              </a:spcBef>
              <a:spcAft>
                <a:spcPts val="0"/>
              </a:spcAft>
              <a:buClr>
                <a:schemeClr val="dk1"/>
              </a:buClr>
              <a:buSzPts val="1100"/>
              <a:buChar char="●"/>
            </a:pPr>
            <a:r>
              <a:rPr lang="en-US" b="1"/>
              <a:t>Undervis patienten i at genkende tegn på overanstrengelse. Hvordan skal det føles, og hvordan skal det ikke føles.</a:t>
            </a:r>
            <a:endParaRPr b="1"/>
          </a:p>
          <a:p>
            <a:pPr marL="0" lvl="0" indent="0" algn="l" rtl="0">
              <a:spcBef>
                <a:spcPts val="1200"/>
              </a:spcBef>
              <a:spcAft>
                <a:spcPts val="0"/>
              </a:spcAft>
              <a:buNone/>
            </a:pP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2d3ce9b9ff3_0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d3ce9b9ff3_0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solidFill>
                  <a:schemeClr val="dk1"/>
                </a:solidFill>
              </a:rPr>
              <a:t>Fysioterapeuter arbejder ofte sammen med læger, sygeplejersker og andre sundhedsprofessionelle.</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US">
                <a:solidFill>
                  <a:schemeClr val="dk1"/>
                </a:solidFill>
              </a:rPr>
              <a:t>Kendskab til medicinsk og kirurgisk terminologi forbedrer kommunikationen med læger, kirurger og andet sundhedspersonale, hvilket fremmer et bedre tværfagligt samarbejde.</a:t>
            </a:r>
            <a:endParaRPr>
              <a:solidFill>
                <a:schemeClr val="dk1"/>
              </a:solidFill>
            </a:endParaRPr>
          </a:p>
          <a:p>
            <a:pPr marL="0" lvl="0" indent="0" algn="l" rtl="0">
              <a:lnSpc>
                <a:spcPct val="115000"/>
              </a:lnSpc>
              <a:spcBef>
                <a:spcPts val="1200"/>
              </a:spcBef>
              <a:spcAft>
                <a:spcPts val="0"/>
              </a:spcAft>
              <a:buNone/>
            </a:pPr>
            <a:r>
              <a:rPr lang="en-US">
                <a:solidFill>
                  <a:schemeClr val="dk1"/>
                </a:solidFill>
              </a:rPr>
              <a:t>Forståelsen af medicin og kirurgi hjælper med at kommunikere effektivt i dette samarbejde, og sikrer bedre patientbehandling og koordinere passende rehabiliteringsforløb</a:t>
            </a:r>
            <a:endParaRPr>
              <a:solidFill>
                <a:schemeClr val="dk1"/>
              </a:solidFill>
            </a:endParaRPr>
          </a:p>
          <a:p>
            <a:pPr marL="0" lvl="0" indent="0" algn="l" rtl="0">
              <a:lnSpc>
                <a:spcPct val="115000"/>
              </a:lnSpc>
              <a:spcBef>
                <a:spcPts val="1200"/>
              </a:spcBef>
              <a:spcAft>
                <a:spcPts val="0"/>
              </a:spcAft>
              <a:buNone/>
            </a:pPr>
            <a:r>
              <a:rPr lang="en-US" b="1">
                <a:solidFill>
                  <a:schemeClr val="dk1"/>
                </a:solidFill>
              </a:rPr>
              <a:t>Svar: Effektiv kommunikation med lægen: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Brug præcise medicinske termer: "postoperativ hævelse", "erytem omkring incisionsstedet".</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Har patieten selv bemærket udvikling, smerte, feber, alem utilpashed, krepitation?</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Beskriv objektivt: størrelse af hævelse, udstrækning af rødme, temperatur af området.</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Nævn eventuelle andre symptomer: smerteniveau, bevægelsesbegrænsninger.</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Afgørende for hvor hurtig patienten skal ses. </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2d3ce9b9ff3_0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d3ce9b9ff3_0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Fysioterapeuter kan bedre informere og vejlede patienter om deres tilstand og behandling, når de har en grundlæggende forståelse for medicinske og kirurgiske aspekter.</a:t>
            </a:r>
            <a:endParaRPr lang="en-US"/>
          </a:p>
          <a:p>
            <a:pPr marL="0" lvl="0" indent="0" algn="l" rtl="0">
              <a:spcBef>
                <a:spcPts val="0"/>
              </a:spcBef>
              <a:spcAft>
                <a:spcPts val="0"/>
              </a:spcAft>
              <a:buNone/>
            </a:pPr>
            <a:r>
              <a:rPr lang="en-US"/>
              <a:t>Kan svare på spørgsmål fra patienter, som ikke ligger snævert inden for eget professionelle område.  </a:t>
            </a:r>
            <a:endParaRPr lang="en-US"/>
          </a:p>
          <a:p>
            <a:pPr marL="0" lvl="0" indent="0" algn="l" rtl="0">
              <a:spcBef>
                <a:spcPts val="0"/>
              </a:spcBef>
              <a:spcAft>
                <a:spcPts val="0"/>
              </a:spcAft>
              <a:buNone/>
            </a:pPr>
          </a:p>
          <a:p>
            <a:pPr marL="0" lvl="0" indent="0" algn="l" rtl="0">
              <a:lnSpc>
                <a:spcPct val="115000"/>
              </a:lnSpc>
              <a:spcBef>
                <a:spcPts val="1200"/>
              </a:spcBef>
              <a:spcAft>
                <a:spcPts val="0"/>
              </a:spcAft>
              <a:buClr>
                <a:schemeClr val="dk1"/>
              </a:buClr>
              <a:buSzPts val="1100"/>
              <a:buFont typeface="Arial" panose="020B0604020202020204"/>
              <a:buNone/>
            </a:pPr>
            <a:r>
              <a:rPr lang="en-US" b="1"/>
              <a:t>Svar: Forklaring til atleten:</a:t>
            </a:r>
            <a:endParaRPr b="1"/>
          </a:p>
          <a:p>
            <a:pPr marL="457200" lvl="0" indent="-298450" algn="l" rtl="0">
              <a:lnSpc>
                <a:spcPct val="115000"/>
              </a:lnSpc>
              <a:spcBef>
                <a:spcPts val="1200"/>
              </a:spcBef>
              <a:spcAft>
                <a:spcPts val="0"/>
              </a:spcAft>
              <a:buClr>
                <a:schemeClr val="dk1"/>
              </a:buClr>
              <a:buSzPts val="1100"/>
              <a:buChar char="●"/>
            </a:pPr>
            <a:r>
              <a:rPr lang="en-US" b="1"/>
              <a:t>Beskriv ACL-rekonstruktionens faser: initial heling, remodellering og modning af graftet.</a:t>
            </a:r>
            <a:endParaRPr b="1"/>
          </a:p>
          <a:p>
            <a:pPr marL="457200" lvl="0" indent="-298450" algn="l" rtl="0">
              <a:lnSpc>
                <a:spcPct val="115000"/>
              </a:lnSpc>
              <a:spcBef>
                <a:spcPts val="0"/>
              </a:spcBef>
              <a:spcAft>
                <a:spcPts val="0"/>
              </a:spcAft>
              <a:buClr>
                <a:schemeClr val="dk1"/>
              </a:buClr>
              <a:buSzPts val="1100"/>
              <a:buChar char="●"/>
            </a:pPr>
            <a:r>
              <a:rPr lang="en-US" b="1"/>
              <a:t>Forklar tidslinje: typisk 6-9 måneder før fuld returnering til sport er sikkert. ER nok snarere 12 måneder: </a:t>
            </a:r>
            <a:r>
              <a:rPr lang="en-US"/>
              <a:t>https://www.auh.dk/patientvejledninger/fysio-og-ergoterapi/hofte-ben-og-fod/kna/genoptraning-efter-operation-af-forreste-korsband-acl/</a:t>
            </a:r>
            <a:endParaRPr lang="en-US"/>
          </a:p>
          <a:p>
            <a:pPr marL="457200" lvl="0" indent="-298450" algn="l" rtl="0">
              <a:lnSpc>
                <a:spcPct val="115000"/>
              </a:lnSpc>
              <a:spcBef>
                <a:spcPts val="0"/>
              </a:spcBef>
              <a:spcAft>
                <a:spcPts val="0"/>
              </a:spcAft>
              <a:buClr>
                <a:schemeClr val="dk1"/>
              </a:buClr>
              <a:buSzPts val="1100"/>
              <a:buChar char="●"/>
            </a:pPr>
            <a:r>
              <a:rPr lang="en-US" b="1"/>
              <a:t>Uddyb risici ved for tidlig tilbagevenden: re-ruptur, skade på andre strukturer.</a:t>
            </a:r>
            <a:endParaRPr b="1"/>
          </a:p>
          <a:p>
            <a:pPr marL="457200" lvl="0" indent="-298450" algn="l" rtl="0">
              <a:lnSpc>
                <a:spcPct val="115000"/>
              </a:lnSpc>
              <a:spcBef>
                <a:spcPts val="0"/>
              </a:spcBef>
              <a:spcAft>
                <a:spcPts val="0"/>
              </a:spcAft>
              <a:buClr>
                <a:schemeClr val="dk1"/>
              </a:buClr>
              <a:buSzPts val="1100"/>
              <a:buChar char="●"/>
            </a:pPr>
            <a:r>
              <a:rPr lang="en-US" b="1"/>
              <a:t>Brug analogier: sammenlign helingen med at bygge styrke i en muskel - det tager tid og kræver gradvis progression.</a:t>
            </a:r>
            <a:endParaRPr b="1"/>
          </a:p>
          <a:p>
            <a:pPr marL="457200" lvl="0" indent="-298450" algn="l" rtl="0">
              <a:lnSpc>
                <a:spcPct val="115000"/>
              </a:lnSpc>
              <a:spcBef>
                <a:spcPts val="0"/>
              </a:spcBef>
              <a:spcAft>
                <a:spcPts val="0"/>
              </a:spcAft>
              <a:buClr>
                <a:schemeClr val="dk1"/>
              </a:buClr>
              <a:buSzPts val="1100"/>
              <a:buChar char="●"/>
            </a:pPr>
            <a:r>
              <a:rPr lang="en-US" b="1"/>
              <a:t>PS jeg ved ikke meget om fysioterapi!</a:t>
            </a:r>
            <a:endParaRPr b="1"/>
          </a:p>
          <a:p>
            <a:pPr marL="0" lvl="0" indent="0" algn="l" rtl="0">
              <a:lnSpc>
                <a:spcPct val="115000"/>
              </a:lnSpc>
              <a:spcBef>
                <a:spcPts val="1200"/>
              </a:spcBef>
              <a:spcAft>
                <a:spcPts val="0"/>
              </a:spcAft>
              <a:buNone/>
            </a:pPr>
            <a:r>
              <a:rPr lang="en-US" sz="1200">
                <a:solidFill>
                  <a:srgbClr val="212121"/>
                </a:solidFill>
                <a:highlight>
                  <a:srgbClr val="EDEDF4"/>
                </a:highlight>
                <a:latin typeface="Roboto"/>
                <a:ea typeface="Roboto"/>
                <a:cs typeface="Roboto"/>
                <a:sym typeface="Roboto"/>
              </a:rPr>
              <a:t>Til erstatning for korsbåndet udtages normalt 2 bøjesener fra indersiden af knæleddet. Ved anvendelse af senerne mindskes bøjestyrken i knæet med ca. 5 %. Alternativt kan der udtages det midterste stykke af lårmuskelsenen lige over knæskallen med en lille knogleklods fra knæskallen. Metoden kan give en stærkere sene, men betyder smerter og lidt nedsat styrke af lårmusklen i en periode.</a:t>
            </a:r>
            <a:endParaRPr sz="1200">
              <a:solidFill>
                <a:srgbClr val="212121"/>
              </a:solidFill>
              <a:highlight>
                <a:srgbClr val="EDEDF4"/>
              </a:highlight>
              <a:latin typeface="Roboto"/>
              <a:ea typeface="Roboto"/>
              <a:cs typeface="Roboto"/>
              <a:sym typeface="Roboto"/>
            </a:endParaRPr>
          </a:p>
          <a:p>
            <a:pPr marL="0" lvl="0" indent="0" algn="l" rtl="0">
              <a:lnSpc>
                <a:spcPct val="115000"/>
              </a:lnSpc>
              <a:spcBef>
                <a:spcPts val="800"/>
              </a:spcBef>
              <a:spcAft>
                <a:spcPts val="0"/>
              </a:spcAft>
              <a:buNone/>
            </a:pPr>
            <a:r>
              <a:rPr lang="en-US" sz="1200">
                <a:solidFill>
                  <a:srgbClr val="212121"/>
                </a:solidFill>
                <a:highlight>
                  <a:srgbClr val="EDEDF4"/>
                </a:highlight>
                <a:latin typeface="Roboto"/>
                <a:ea typeface="Roboto"/>
                <a:cs typeface="Roboto"/>
                <a:sym typeface="Roboto"/>
              </a:rPr>
              <a:t>Senen, som udgør det nye korsbånd, indføres i knæleddet via borekanaler gennem skinnebenet og opadtil i lårbenet præcist der, hvor det gamle korsbånd sad.</a:t>
            </a:r>
            <a:endParaRPr sz="1200">
              <a:solidFill>
                <a:srgbClr val="212121"/>
              </a:solidFill>
              <a:highlight>
                <a:srgbClr val="EDEDF4"/>
              </a:highlight>
              <a:latin typeface="Roboto"/>
              <a:ea typeface="Roboto"/>
              <a:cs typeface="Roboto"/>
              <a:sym typeface="Roboto"/>
            </a:endParaRPr>
          </a:p>
          <a:p>
            <a:pPr marL="0" lvl="0" indent="0" algn="l" rtl="0">
              <a:lnSpc>
                <a:spcPct val="115000"/>
              </a:lnSpc>
              <a:spcBef>
                <a:spcPts val="800"/>
              </a:spcBef>
              <a:spcAft>
                <a:spcPts val="0"/>
              </a:spcAft>
              <a:buNone/>
            </a:pPr>
            <a:r>
              <a:rPr lang="en-US" sz="1200">
                <a:solidFill>
                  <a:srgbClr val="212121"/>
                </a:solidFill>
                <a:highlight>
                  <a:srgbClr val="EDEDF4"/>
                </a:highlight>
                <a:latin typeface="Roboto"/>
                <a:ea typeface="Roboto"/>
                <a:cs typeface="Roboto"/>
                <a:sym typeface="Roboto"/>
              </a:rPr>
              <a:t>Senestykket fastgøres i begge ender med metal- eller plastikmateriale, og i løbet af det næste halve år vil borekanalerne lukke sig med nye knogleceller.</a:t>
            </a:r>
            <a:endParaRPr sz="1200">
              <a:solidFill>
                <a:srgbClr val="212121"/>
              </a:solidFill>
              <a:highlight>
                <a:srgbClr val="EDEDF4"/>
              </a:highlight>
              <a:latin typeface="Roboto"/>
              <a:ea typeface="Roboto"/>
              <a:cs typeface="Roboto"/>
              <a:sym typeface="Roboto"/>
            </a:endParaRPr>
          </a:p>
          <a:p>
            <a:pPr marL="0" lvl="0" indent="0" algn="l" rtl="0">
              <a:lnSpc>
                <a:spcPct val="115000"/>
              </a:lnSpc>
              <a:spcBef>
                <a:spcPts val="800"/>
              </a:spcBef>
              <a:spcAft>
                <a:spcPts val="0"/>
              </a:spcAft>
              <a:buNone/>
            </a:pPr>
            <a:r>
              <a:rPr lang="en-US" sz="1200">
                <a:solidFill>
                  <a:srgbClr val="212121"/>
                </a:solidFill>
                <a:highlight>
                  <a:srgbClr val="EDEDF4"/>
                </a:highlight>
                <a:latin typeface="Roboto"/>
                <a:ea typeface="Roboto"/>
                <a:cs typeface="Roboto"/>
                <a:sym typeface="Roboto"/>
              </a:rPr>
              <a:t>Hvilken sene, der anvendes til korsbåndet, afgør kirurgen i samråd med dig inden operationen, da det afhænger af dit erhverv, tidligere skader på knæet og din kropsbygning m.m.</a:t>
            </a:r>
            <a:endParaRPr sz="1200">
              <a:solidFill>
                <a:srgbClr val="212121"/>
              </a:solidFill>
              <a:highlight>
                <a:srgbClr val="EDEDF4"/>
              </a:highlight>
              <a:latin typeface="Roboto"/>
              <a:ea typeface="Roboto"/>
              <a:cs typeface="Roboto"/>
              <a:sym typeface="Roboto"/>
            </a:endParaRPr>
          </a:p>
          <a:p>
            <a:pPr marL="0" lvl="0" indent="0" algn="l" rtl="0">
              <a:spcBef>
                <a:spcPts val="80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2d3ce9b9ff3_0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d3ce9b9ff3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Tidlig opsporing af komplikationer: Med viden om medicin og kirurgi er fysioterapeuter bedre rustet til at opdage tidlige tegn på komplikationer eller bivirkninger, som kræver lægelig vurdering.</a:t>
            </a:r>
            <a:endParaRPr lang="en-US"/>
          </a:p>
          <a:p>
            <a:pPr marL="457200" lvl="0" indent="0" algn="l" rtl="0">
              <a:spcBef>
                <a:spcPts val="0"/>
              </a:spcBef>
              <a:spcAft>
                <a:spcPts val="0"/>
              </a:spcAft>
              <a:buNone/>
            </a:pPr>
          </a:p>
          <a:p>
            <a:pPr marL="0" lvl="0" indent="0" algn="l" rtl="0">
              <a:lnSpc>
                <a:spcPct val="115000"/>
              </a:lnSpc>
              <a:spcBef>
                <a:spcPts val="1200"/>
              </a:spcBef>
              <a:spcAft>
                <a:spcPts val="0"/>
              </a:spcAft>
              <a:buClr>
                <a:schemeClr val="dk1"/>
              </a:buClr>
              <a:buSzPts val="1100"/>
              <a:buFont typeface="Arial" panose="020B0604020202020204"/>
              <a:buNone/>
            </a:pPr>
            <a:r>
              <a:rPr lang="en-US" b="1"/>
              <a:t>Svar: Vurdering og handling ved akutte symptomer:</a:t>
            </a:r>
            <a:endParaRPr b="1"/>
          </a:p>
          <a:p>
            <a:pPr marL="457200" lvl="0" indent="-298450" algn="l" rtl="0">
              <a:lnSpc>
                <a:spcPct val="115000"/>
              </a:lnSpc>
              <a:spcBef>
                <a:spcPts val="1200"/>
              </a:spcBef>
              <a:spcAft>
                <a:spcPts val="0"/>
              </a:spcAft>
              <a:buClr>
                <a:schemeClr val="dk1"/>
              </a:buClr>
              <a:buSzPts val="1100"/>
              <a:buChar char="●"/>
            </a:pPr>
            <a:r>
              <a:rPr lang="en-US" b="1"/>
              <a:t>Overvej akutte komplikationer: lungeemboli, hjerteinfarkt, anstrengelsesinduceret astma.</a:t>
            </a:r>
            <a:endParaRPr b="1"/>
          </a:p>
          <a:p>
            <a:pPr marL="457200" lvl="0" indent="-298450" algn="l" rtl="0">
              <a:lnSpc>
                <a:spcPct val="115000"/>
              </a:lnSpc>
              <a:spcBef>
                <a:spcPts val="0"/>
              </a:spcBef>
              <a:spcAft>
                <a:spcPts val="0"/>
              </a:spcAft>
              <a:buClr>
                <a:schemeClr val="dk1"/>
              </a:buClr>
              <a:buSzPts val="1100"/>
              <a:buChar char="●"/>
            </a:pPr>
            <a:r>
              <a:rPr lang="en-US" b="1"/>
              <a:t>Immediate handling: Stop træningen, placer patienten i en behagelig position.</a:t>
            </a:r>
            <a:endParaRPr b="1"/>
          </a:p>
          <a:p>
            <a:pPr marL="457200" lvl="0" indent="-298450" algn="l" rtl="0">
              <a:lnSpc>
                <a:spcPct val="115000"/>
              </a:lnSpc>
              <a:spcBef>
                <a:spcPts val="0"/>
              </a:spcBef>
              <a:spcAft>
                <a:spcPts val="0"/>
              </a:spcAft>
              <a:buClr>
                <a:schemeClr val="dk1"/>
              </a:buClr>
              <a:buSzPts val="1100"/>
              <a:buChar char="●"/>
            </a:pPr>
            <a:r>
              <a:rPr lang="en-US" b="1"/>
              <a:t>Vurder vitale tegn: puls, respirationsfrekvens, bevidsthedsniveau.</a:t>
            </a:r>
            <a:endParaRPr b="1"/>
          </a:p>
          <a:p>
            <a:pPr marL="457200" lvl="0" indent="-298450" algn="l" rtl="0">
              <a:lnSpc>
                <a:spcPct val="115000"/>
              </a:lnSpc>
              <a:spcBef>
                <a:spcPts val="0"/>
              </a:spcBef>
              <a:spcAft>
                <a:spcPts val="0"/>
              </a:spcAft>
              <a:buClr>
                <a:schemeClr val="dk1"/>
              </a:buClr>
              <a:buSzPts val="1100"/>
              <a:buChar char="●"/>
            </a:pPr>
            <a:r>
              <a:rPr lang="en-US" b="1"/>
              <a:t>Tilkald akut hjælp, hvis symptomerne er alvorlige eller vedvarende.</a:t>
            </a:r>
            <a:endParaRPr b="1"/>
          </a:p>
          <a:p>
            <a:pPr marL="457200" lvl="0" indent="-298450" algn="l" rtl="0">
              <a:lnSpc>
                <a:spcPct val="115000"/>
              </a:lnSpc>
              <a:spcBef>
                <a:spcPts val="0"/>
              </a:spcBef>
              <a:spcAft>
                <a:spcPts val="0"/>
              </a:spcAft>
              <a:buClr>
                <a:schemeClr val="dk1"/>
              </a:buClr>
              <a:buSzPts val="1100"/>
              <a:buChar char="●"/>
            </a:pPr>
            <a:r>
              <a:rPr lang="en-US" b="1"/>
              <a:t>Informer den behandlende læge om hændelsen.</a:t>
            </a:r>
            <a:endParaRPr b="1"/>
          </a:p>
          <a:p>
            <a:pPr marL="457200" lvl="0" indent="-298450" algn="l" rtl="0">
              <a:lnSpc>
                <a:spcPct val="115000"/>
              </a:lnSpc>
              <a:spcBef>
                <a:spcPts val="0"/>
              </a:spcBef>
              <a:spcAft>
                <a:spcPts val="0"/>
              </a:spcAft>
              <a:buClr>
                <a:schemeClr val="dk1"/>
              </a:buClr>
              <a:buSzPts val="1100"/>
              <a:buChar char="●"/>
            </a:pPr>
            <a:r>
              <a:rPr lang="en-US" b="1"/>
              <a:t>112?</a:t>
            </a:r>
            <a:endParaRPr b="1"/>
          </a:p>
          <a:p>
            <a:pPr marL="457200" lvl="0" indent="0" algn="l" rtl="0">
              <a:spcBef>
                <a:spcPts val="120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2d3ce9b9ff3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d3ce9b9ff3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US" sz="1200" b="1">
                <a:solidFill>
                  <a:schemeClr val="dk1"/>
                </a:solidFill>
              </a:rPr>
              <a:t>Grundlæggende viden vs. daglig praksis</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Ikke al lært viden bruges direkte i hverdagen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Grundlæggende forståelse er essentiel for at se det store billede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Sammenligneligt med andre fag, hvor kun en del af det lærte anvendes aktivt</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Tværfagligt samarbejde</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En betydelig andel af fysioterapeuter arbejder på hospitaler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Kræver evne til at kommunikere og samarbejde med andre faggrupper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Fælles grundlæggende viden letter tværfagligt samarbejde</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Akademisk niveau og videreuddannelse</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Professionsbachelor i fysioterapi er på samme niveau som en almindelig bachelor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Giver adgang til kandidatuddannelser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Muligheder for videreuddannelse inkluderer:</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Kandidat i fysioterapi</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Kandidat i folkesundhedsvidenskab</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Kandidat i idræt og sundhed</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Specialisering inden for forskellige områder af fysioterapi</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Forventninger til akademisk niveau</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Som professionsbachelor forventes et vist akademisk niveau</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Evne til kritisk tænkning og analyse af forskningsresultater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Grundlag for eventuel fremtidig forskning inden for fysioterapi</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Konklusion</a:t>
            </a:r>
            <a:endParaRPr sz="1200" b="1">
              <a:solidFill>
                <a:schemeClr val="dk1"/>
              </a:solidFill>
            </a:endParaRPr>
          </a:p>
          <a:p>
            <a:pPr marL="0" lvl="0" indent="0" algn="l" rtl="0">
              <a:lnSpc>
                <a:spcPct val="115000"/>
              </a:lnSpc>
              <a:spcBef>
                <a:spcPts val="1200"/>
              </a:spcBef>
              <a:spcAft>
                <a:spcPts val="0"/>
              </a:spcAft>
              <a:buNone/>
            </a:pPr>
            <a:r>
              <a:rPr lang="en-US" sz="1200">
                <a:solidFill>
                  <a:schemeClr val="dk1"/>
                </a:solidFill>
              </a:rPr>
              <a:t>Selvom ikke al viden om sygdomslære bruges direkte i daglig praksis, danner det fundamentet for:</a:t>
            </a:r>
            <a:endParaRPr sz="1200">
              <a:solidFill>
                <a:schemeClr val="dk1"/>
              </a:solidFill>
            </a:endParaRPr>
          </a:p>
          <a:p>
            <a:pPr marL="457200" lvl="0" indent="-304800" algn="l" rtl="0">
              <a:lnSpc>
                <a:spcPct val="115000"/>
              </a:lnSpc>
              <a:spcBef>
                <a:spcPts val="1200"/>
              </a:spcBef>
              <a:spcAft>
                <a:spcPts val="0"/>
              </a:spcAft>
              <a:buClr>
                <a:schemeClr val="dk1"/>
              </a:buClr>
              <a:buSzPts val="1200"/>
              <a:buAutoNum type="arabicPeriod"/>
            </a:pPr>
            <a:r>
              <a:rPr lang="en-US" sz="1200">
                <a:solidFill>
                  <a:schemeClr val="dk1"/>
                </a:solidFill>
              </a:rPr>
              <a:t>Forståelse af komplekse patientcases</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US" sz="1200">
                <a:solidFill>
                  <a:schemeClr val="dk1"/>
                </a:solidFill>
              </a:rPr>
              <a:t>Effektivt tværfagligt samarbejde</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US" sz="1200">
                <a:solidFill>
                  <a:schemeClr val="dk1"/>
                </a:solidFill>
              </a:rPr>
              <a:t>Kontinuerlig faglig udvikling</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US" sz="1200">
                <a:solidFill>
                  <a:schemeClr val="dk1"/>
                </a:solidFill>
              </a:rPr>
              <a:t>Mulighed for videreuddannelse og specialisering</a:t>
            </a:r>
            <a:endParaRPr sz="1200">
              <a:solidFill>
                <a:schemeClr val="dk1"/>
              </a:solidFill>
            </a:endParaRPr>
          </a:p>
          <a:p>
            <a:pPr marL="0" lvl="0" indent="0" algn="l" rtl="0">
              <a:lnSpc>
                <a:spcPct val="115000"/>
              </a:lnSpc>
              <a:spcBef>
                <a:spcPts val="1200"/>
              </a:spcBef>
              <a:spcAft>
                <a:spcPts val="0"/>
              </a:spcAft>
              <a:buNone/>
            </a:pPr>
            <a:r>
              <a:rPr lang="en-US" sz="1200">
                <a:solidFill>
                  <a:schemeClr val="dk1"/>
                </a:solidFill>
              </a:rPr>
              <a:t>Sygdomslære er derfor en essentiel del af jeres uddannelse, der forbereder jer på en dynamisk karriere med mange muligheder for udvikling og specialisering.</a:t>
            </a:r>
            <a:endParaRPr sz="1200">
              <a:solidFill>
                <a:schemeClr val="dk1"/>
              </a:solidFill>
            </a:endParaRPr>
          </a:p>
          <a:p>
            <a:pPr marL="0" lvl="0" indent="0" algn="l" rtl="0">
              <a:spcBef>
                <a:spcPts val="1200"/>
              </a:spcBef>
              <a:spcAft>
                <a:spcPts val="0"/>
              </a:spcAft>
              <a:buClr>
                <a:schemeClr val="dk1"/>
              </a:buClr>
              <a:buSzPts val="1100"/>
              <a:buFont typeface="Arial" panose="020B0604020202020204"/>
              <a:buNone/>
            </a:pPr>
            <a:endParaRPr sz="1200"/>
          </a:p>
          <a:p>
            <a:pPr marL="0" lvl="0" indent="0" algn="l" rtl="0">
              <a:spcBef>
                <a:spcPts val="0"/>
              </a:spcBef>
              <a:spcAft>
                <a:spcPts val="0"/>
              </a:spcAft>
              <a:buNone/>
            </a:pP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2d3ce9b9ff3_0_1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d3ce9b9ff3_0_1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US" sz="1200" b="1">
                <a:solidFill>
                  <a:schemeClr val="dk1"/>
                </a:solidFill>
              </a:rPr>
              <a:t>Grundlæggende viden vs. daglig praksis</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Ikke al lært viden bruges direkte i hverdagen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Grundlæggende forståelse er essentiel for at se det store billede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Sammenligneligt med andre fag, hvor kun en del af det lærte anvendes aktivt</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Tværfagligt samarbejde</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En betydelig andel af fysioterapeuter arbejder på hospitaler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Kræver evne til at kommunikere og samarbejde med andre faggrupper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Fælles grundlæggende viden letter tværfagligt samarbejde</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Akademisk niveau og videreuddannelse</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Professionsbachelor i fysioterapi er på samme niveau som en almindelig bachelor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Giver adgang til kandidatuddannelser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Muligheder for videreuddannelse inkluderer:</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Kandidat i fysioterapi</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Kandidat i folkesundhedsvidenskab</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Kandidat i idræt og sundhed</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Specialisering inden for forskellige områder af fysioterapi</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Forventninger til akademisk niveau</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Som professionsbachelor forventes et vist akademisk niveau</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Evne til kritisk tænkning og analyse af forskningsresultater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Grundlag for eventuel fremtidig forskning inden for fysioterapi</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Konklusion</a:t>
            </a:r>
            <a:endParaRPr sz="1200" b="1">
              <a:solidFill>
                <a:schemeClr val="dk1"/>
              </a:solidFill>
            </a:endParaRPr>
          </a:p>
          <a:p>
            <a:pPr marL="0" lvl="0" indent="0" algn="l" rtl="0">
              <a:lnSpc>
                <a:spcPct val="115000"/>
              </a:lnSpc>
              <a:spcBef>
                <a:spcPts val="1200"/>
              </a:spcBef>
              <a:spcAft>
                <a:spcPts val="0"/>
              </a:spcAft>
              <a:buNone/>
            </a:pPr>
            <a:r>
              <a:rPr lang="en-US" sz="1200">
                <a:solidFill>
                  <a:schemeClr val="dk1"/>
                </a:solidFill>
              </a:rPr>
              <a:t>Selvom ikke al viden om sygdomslære bruges direkte i daglig praksis, danner det fundamentet for:</a:t>
            </a:r>
            <a:endParaRPr sz="1200">
              <a:solidFill>
                <a:schemeClr val="dk1"/>
              </a:solidFill>
            </a:endParaRPr>
          </a:p>
          <a:p>
            <a:pPr marL="457200" lvl="0" indent="-304800" algn="l" rtl="0">
              <a:lnSpc>
                <a:spcPct val="115000"/>
              </a:lnSpc>
              <a:spcBef>
                <a:spcPts val="1200"/>
              </a:spcBef>
              <a:spcAft>
                <a:spcPts val="0"/>
              </a:spcAft>
              <a:buClr>
                <a:schemeClr val="dk1"/>
              </a:buClr>
              <a:buSzPts val="1200"/>
              <a:buAutoNum type="arabicPeriod"/>
            </a:pPr>
            <a:r>
              <a:rPr lang="en-US" sz="1200">
                <a:solidFill>
                  <a:schemeClr val="dk1"/>
                </a:solidFill>
              </a:rPr>
              <a:t>Forståelse af komplekse patientcases</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US" sz="1200">
                <a:solidFill>
                  <a:schemeClr val="dk1"/>
                </a:solidFill>
              </a:rPr>
              <a:t>Effektivt tværfagligt samarbejde</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US" sz="1200">
                <a:solidFill>
                  <a:schemeClr val="dk1"/>
                </a:solidFill>
              </a:rPr>
              <a:t>Kontinuerlig faglig udvikling</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US" sz="1200">
                <a:solidFill>
                  <a:schemeClr val="dk1"/>
                </a:solidFill>
              </a:rPr>
              <a:t>Mulighed for videreuddannelse og specialisering</a:t>
            </a:r>
            <a:endParaRPr sz="1200">
              <a:solidFill>
                <a:schemeClr val="dk1"/>
              </a:solidFill>
            </a:endParaRPr>
          </a:p>
          <a:p>
            <a:pPr marL="0" lvl="0" indent="0" algn="l" rtl="0">
              <a:spcBef>
                <a:spcPts val="1200"/>
              </a:spcBef>
              <a:spcAft>
                <a:spcPts val="0"/>
              </a:spcAft>
              <a:buNone/>
            </a:pPr>
            <a:endParaRPr sz="1200"/>
          </a:p>
          <a:p>
            <a:pPr marL="0" lvl="0" indent="0" algn="l" rtl="0">
              <a:spcBef>
                <a:spcPts val="0"/>
              </a:spcBef>
              <a:spcAft>
                <a:spcPts val="0"/>
              </a:spcAft>
              <a:buNone/>
            </a:pP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2d3ce9b9ff3_0_1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3ce9b9ff3_0_1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en-US" sz="1200" b="1">
                <a:solidFill>
                  <a:schemeClr val="dk1"/>
                </a:solidFill>
              </a:rPr>
              <a:t>Grundlæggende viden vs. daglig praksis</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Ikke al lært viden bruges direkte i hverdagen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Grundlæggende forståelse er essentiel for at se det store billede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Sammenligneligt med andre fag, hvor kun en del af det lærte anvendes aktivt</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Tværfagligt samarbejde</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En betydelig andel af fysioterapeuter arbejder på hospitaler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Kræver evne til at kommunikere og samarbejde med andre faggrupper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Fælles grundlæggende viden letter tværfagligt samarbejde</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Akademisk niveau og videreuddannelse</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Professionsbachelor i fysioterapi er på samme niveau som en almindelig bachelor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Giver adgang til kandidatuddannelser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Muligheder for videreuddannelse inkluderer:</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Kandidat i fysioterapi</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Kandidat i folkesundhedsvidenskab</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Kandidat i idræt og sundhed</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US" sz="1200">
                <a:solidFill>
                  <a:schemeClr val="dk1"/>
                </a:solidFill>
              </a:rPr>
              <a:t>Specialisering inden for forskellige områder af fysioterapi</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Forventninger til akademisk niveau</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US" sz="1200">
                <a:solidFill>
                  <a:schemeClr val="dk1"/>
                </a:solidFill>
              </a:rPr>
              <a:t>Som professionsbachelor forventes et vist akademisk niveau</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Evne til kritisk tænkning og analyse af forskningsresultater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US" sz="1200">
                <a:solidFill>
                  <a:schemeClr val="dk1"/>
                </a:solidFill>
              </a:rPr>
              <a:t>Grundlag for eventuel fremtidig forskning inden for fysioterapi</a:t>
            </a:r>
            <a:endParaRPr sz="1200">
              <a:solidFill>
                <a:schemeClr val="dk1"/>
              </a:solidFill>
            </a:endParaRPr>
          </a:p>
          <a:p>
            <a:pPr marL="0" lvl="0" indent="0" algn="l" rtl="0">
              <a:lnSpc>
                <a:spcPct val="115000"/>
              </a:lnSpc>
              <a:spcBef>
                <a:spcPts val="1800"/>
              </a:spcBef>
              <a:spcAft>
                <a:spcPts val="0"/>
              </a:spcAft>
              <a:buNone/>
            </a:pPr>
            <a:r>
              <a:rPr lang="en-US" sz="1200" b="1">
                <a:solidFill>
                  <a:schemeClr val="dk1"/>
                </a:solidFill>
              </a:rPr>
              <a:t>Konklusion</a:t>
            </a:r>
            <a:endParaRPr sz="1200" b="1">
              <a:solidFill>
                <a:schemeClr val="dk1"/>
              </a:solidFill>
            </a:endParaRPr>
          </a:p>
          <a:p>
            <a:pPr marL="0" lvl="0" indent="0" algn="l" rtl="0">
              <a:lnSpc>
                <a:spcPct val="115000"/>
              </a:lnSpc>
              <a:spcBef>
                <a:spcPts val="1200"/>
              </a:spcBef>
              <a:spcAft>
                <a:spcPts val="0"/>
              </a:spcAft>
              <a:buNone/>
            </a:pPr>
            <a:r>
              <a:rPr lang="en-US" sz="1200">
                <a:solidFill>
                  <a:schemeClr val="dk1"/>
                </a:solidFill>
              </a:rPr>
              <a:t>Selvom ikke al viden om sygdomslære bruges direkte i daglig praksis, danner det fundamentet for:</a:t>
            </a:r>
            <a:endParaRPr sz="1200">
              <a:solidFill>
                <a:schemeClr val="dk1"/>
              </a:solidFill>
            </a:endParaRPr>
          </a:p>
          <a:p>
            <a:pPr marL="457200" lvl="0" indent="-304800" algn="l" rtl="0">
              <a:lnSpc>
                <a:spcPct val="115000"/>
              </a:lnSpc>
              <a:spcBef>
                <a:spcPts val="1200"/>
              </a:spcBef>
              <a:spcAft>
                <a:spcPts val="0"/>
              </a:spcAft>
              <a:buClr>
                <a:schemeClr val="dk1"/>
              </a:buClr>
              <a:buSzPts val="1200"/>
              <a:buAutoNum type="arabicPeriod"/>
            </a:pPr>
            <a:r>
              <a:rPr lang="en-US" sz="1200">
                <a:solidFill>
                  <a:schemeClr val="dk1"/>
                </a:solidFill>
              </a:rPr>
              <a:t>Forståelse af komplekse patientcases</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US" sz="1200">
                <a:solidFill>
                  <a:schemeClr val="dk1"/>
                </a:solidFill>
              </a:rPr>
              <a:t>Effektivt tværfagligt samarbejde</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US" sz="1200">
                <a:solidFill>
                  <a:schemeClr val="dk1"/>
                </a:solidFill>
              </a:rPr>
              <a:t>Kontinuerlig faglig udvikling</a:t>
            </a:r>
            <a:endParaRPr sz="1200">
              <a:solidFill>
                <a:schemeClr val="dk1"/>
              </a:solidFill>
            </a:endParaRPr>
          </a:p>
          <a:p>
            <a:pPr marL="457200" lvl="0" indent="-304800" algn="l" rtl="0">
              <a:lnSpc>
                <a:spcPct val="115000"/>
              </a:lnSpc>
              <a:spcBef>
                <a:spcPts val="0"/>
              </a:spcBef>
              <a:spcAft>
                <a:spcPts val="0"/>
              </a:spcAft>
              <a:buClr>
                <a:schemeClr val="dk1"/>
              </a:buClr>
              <a:buSzPts val="1200"/>
              <a:buAutoNum type="arabicPeriod"/>
            </a:pPr>
            <a:r>
              <a:rPr lang="en-US" sz="1200">
                <a:solidFill>
                  <a:schemeClr val="dk1"/>
                </a:solidFill>
              </a:rPr>
              <a:t>Mulighed for videreuddannelse og specialisering</a:t>
            </a:r>
            <a:endParaRPr sz="1200">
              <a:solidFill>
                <a:schemeClr val="dk1"/>
              </a:solidFill>
            </a:endParaRPr>
          </a:p>
          <a:p>
            <a:pPr marL="0" lvl="0" indent="0" algn="l" rtl="0">
              <a:lnSpc>
                <a:spcPct val="115000"/>
              </a:lnSpc>
              <a:spcBef>
                <a:spcPts val="1200"/>
              </a:spcBef>
              <a:spcAft>
                <a:spcPts val="0"/>
              </a:spcAft>
              <a:buNone/>
            </a:pPr>
            <a:r>
              <a:rPr lang="en-US" sz="1200">
                <a:solidFill>
                  <a:schemeClr val="dk1"/>
                </a:solidFill>
              </a:rPr>
              <a:t>Sygdomslære er derfor en essentiel del af jeres uddannelse, der forbereder jer på en dynamisk karriere med mange muligheder for udvikling og specialisering.</a:t>
            </a:r>
            <a:endParaRPr sz="1200">
              <a:solidFill>
                <a:schemeClr val="dk1"/>
              </a:solidFill>
            </a:endParaRPr>
          </a:p>
          <a:p>
            <a:pPr marL="0" lvl="0" indent="0" algn="l" rtl="0">
              <a:spcBef>
                <a:spcPts val="1200"/>
              </a:spcBef>
              <a:spcAft>
                <a:spcPts val="0"/>
              </a:spcAft>
              <a:buNone/>
            </a:pPr>
            <a:endParaRPr sz="1200"/>
          </a:p>
          <a:p>
            <a:pPr marL="0" lvl="0" indent="0" algn="l" rtl="0">
              <a:spcBef>
                <a:spcPts val="0"/>
              </a:spcBef>
              <a:spcAft>
                <a:spcPts val="0"/>
              </a:spcAft>
              <a:buNone/>
            </a:pP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2d3ce9b9ff3_0_1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d3ce9b9ff3_0_1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g2d3cdc1b175_0_6: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d3cdc1b175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Inden vi går i gang med dagens undervisning er der lige lidt praktisk information.</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g2d3ce9b9ff3_0_1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d3ce9b9ff3_0_1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Hvordan er sundhedsvæsenet organiseret? Hvilke sektorer findes der?</a:t>
            </a:r>
            <a:br>
              <a:rPr lang="en-US"/>
            </a:b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Præsentationsnote:</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Forklar forskellen mellem primær- og sekundærsektor</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Diskuter hvor fysioterapeuter typisk arbejder</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Svar på spørgsmål:</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Primærsektor er patientens første kontakt med sundhedsvæsenet, ofte udenfor sygehus</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Sekundærsektor omfatter sygehuse og specialiseret behandling</a:t>
            </a:r>
            <a:endParaRPr>
              <a:solidFill>
                <a:schemeClr val="dk1"/>
              </a:solidFill>
            </a:endParaRPr>
          </a:p>
          <a:p>
            <a:pPr marL="0" lvl="0" indent="0" algn="l" rtl="0">
              <a:lnSpc>
                <a:spcPct val="115000"/>
              </a:lnSpc>
              <a:spcBef>
                <a:spcPts val="0"/>
              </a:spcBef>
              <a:spcAft>
                <a:spcPts val="0"/>
              </a:spcAft>
              <a:buNone/>
            </a:pPr>
            <a:r>
              <a:rPr lang="en-US">
                <a:solidFill>
                  <a:schemeClr val="dk1"/>
                </a:solidFill>
              </a:rPr>
              <a:t>- Fysioterapeuter findes i begge sektorer, men er mere udbredt i primærsektoren</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US">
                <a:solidFill>
                  <a:schemeClr val="dk1"/>
                </a:solidFill>
              </a:rPr>
              <a:t>Spørgsmål til diskussion:</a:t>
            </a:r>
            <a:endParaRPr>
              <a:solidFill>
                <a:schemeClr val="dk1"/>
              </a:solidFill>
            </a:endParaRPr>
          </a:p>
          <a:p>
            <a:pPr marL="0" lvl="0" indent="0" algn="l" rtl="0">
              <a:lnSpc>
                <a:spcPct val="115000"/>
              </a:lnSpc>
              <a:spcBef>
                <a:spcPts val="0"/>
              </a:spcBef>
              <a:spcAft>
                <a:spcPts val="0"/>
              </a:spcAft>
              <a:buNone/>
            </a:pPr>
            <a:r>
              <a:rPr lang="en-US">
                <a:solidFill>
                  <a:schemeClr val="dk1"/>
                </a:solidFill>
              </a:rPr>
              <a:t>Q: Hvordan påvirker sektoropdelingen patientforløb for fysioterapipatienter?</a:t>
            </a:r>
            <a:endParaRPr>
              <a:solidFill>
                <a:schemeClr val="dk1"/>
              </a:solidFill>
            </a:endParaRPr>
          </a:p>
          <a:p>
            <a:pPr marL="0" lvl="0" indent="0" algn="l" rtl="0">
              <a:lnSpc>
                <a:spcPct val="115000"/>
              </a:lnSpc>
              <a:spcBef>
                <a:spcPts val="0"/>
              </a:spcBef>
              <a:spcAft>
                <a:spcPts val="0"/>
              </a:spcAft>
              <a:buNone/>
            </a:pPr>
            <a:r>
              <a:rPr lang="en-US">
                <a:solidFill>
                  <a:schemeClr val="dk1"/>
                </a:solidFill>
              </a:rPr>
              <a:t>Har i haft pårørende der blev overført fra sekundær sektor til primær sektor. Var det en god oplevese/glidende overgang?</a:t>
            </a:r>
            <a:endParaRPr>
              <a:solidFill>
                <a:schemeClr val="dk1"/>
              </a:solidFill>
            </a:endParaRPr>
          </a:p>
          <a:p>
            <a:pPr marL="0" lvl="0" indent="0" algn="l" rtl="0">
              <a:lnSpc>
                <a:spcPct val="115000"/>
              </a:lnSpc>
              <a:spcBef>
                <a:spcPts val="0"/>
              </a:spcBef>
              <a:spcAft>
                <a:spcPts val="0"/>
              </a:spcAft>
              <a:buNone/>
            </a:pPr>
            <a:r>
              <a:rPr lang="en-US">
                <a:solidFill>
                  <a:schemeClr val="dk1"/>
                </a:solidFill>
              </a:rPr>
              <a:t>A: Det kan påvirke kontinuiteten i behandlingen, når patienter bevæger sig mellem sektorer. God kommunikation mellem sektorer er vigtig for at sikre sammenhængende patientforløb.</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g2d3ce9b9ff3_0_1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d3ce9b9ff3_0_1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 Evidensbaseret praksis og fysisk træning i fysioterapi</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 Hvad er evidensbaserede kliniske retningslinjer</a:t>
            </a:r>
            <a:endParaRPr lang="en-US"/>
          </a:p>
          <a:p>
            <a:pPr marL="0" lvl="0" indent="0" algn="l" rtl="0">
              <a:spcBef>
                <a:spcPts val="0"/>
              </a:spcBef>
              <a:spcAft>
                <a:spcPts val="0"/>
              </a:spcAft>
              <a:buClr>
                <a:schemeClr val="dk1"/>
              </a:buClr>
              <a:buSzPts val="1100"/>
              <a:buFont typeface="Arial" panose="020B0604020202020204"/>
              <a:buNone/>
            </a:pPr>
            <a:r>
              <a:rPr lang="en-US"/>
              <a:t>- Også relevante for fysioterapeuter</a:t>
            </a:r>
            <a:endParaRPr lang="en-US"/>
          </a:p>
          <a:p>
            <a:pPr marL="0" lvl="0" indent="0" algn="l" rtl="0">
              <a:spcBef>
                <a:spcPts val="0"/>
              </a:spcBef>
              <a:spcAft>
                <a:spcPts val="0"/>
              </a:spcAft>
              <a:buClr>
                <a:schemeClr val="dk1"/>
              </a:buClr>
              <a:buSzPts val="1100"/>
              <a:buFont typeface="Arial" panose="020B0604020202020204"/>
              <a:buNone/>
            </a:pPr>
            <a:r>
              <a:rPr lang="en-US"/>
              <a:t>- Baseret på den </a:t>
            </a:r>
            <a:r>
              <a:rPr lang="en-US" b="1"/>
              <a:t>bedste </a:t>
            </a:r>
            <a:r>
              <a:rPr lang="en-US"/>
              <a:t>tilgængelige videnskabelige </a:t>
            </a:r>
            <a:r>
              <a:rPr lang="en-US" b="1"/>
              <a:t>evidens</a:t>
            </a:r>
            <a:endParaRPr b="1"/>
          </a:p>
          <a:p>
            <a:pPr marL="0" lvl="0" indent="0" algn="l" rtl="0">
              <a:spcBef>
                <a:spcPts val="0"/>
              </a:spcBef>
              <a:spcAft>
                <a:spcPts val="0"/>
              </a:spcAft>
              <a:buClr>
                <a:schemeClr val="dk1"/>
              </a:buClr>
              <a:buSzPts val="1100"/>
              <a:buFont typeface="Arial" panose="020B0604020202020204"/>
              <a:buNone/>
            </a:pPr>
            <a:r>
              <a:rPr lang="en-US"/>
              <a:t>- Hjælper med at </a:t>
            </a:r>
            <a:r>
              <a:rPr lang="en-US" b="1"/>
              <a:t>standardisere </a:t>
            </a:r>
            <a:r>
              <a:rPr lang="en-US"/>
              <a:t>og optimere behandling</a:t>
            </a:r>
            <a:endParaRPr lang="en-US"/>
          </a:p>
          <a:p>
            <a:pPr marL="0" lvl="0" indent="0" algn="l" rtl="0">
              <a:spcBef>
                <a:spcPts val="0"/>
              </a:spcBef>
              <a:spcAft>
                <a:spcPts val="0"/>
              </a:spcAft>
              <a:buClr>
                <a:schemeClr val="dk1"/>
              </a:buClr>
              <a:buSzPts val="1100"/>
              <a:buFont typeface="Arial" panose="020B0604020202020204"/>
              <a:buNone/>
            </a:pPr>
            <a:r>
              <a:rPr lang="en-US"/>
              <a:t>- Opdateres løbende i takt med ny forskning</a:t>
            </a:r>
            <a:endParaRPr lang="en-US"/>
          </a:p>
          <a:p>
            <a:pPr marL="0" lvl="0" indent="0" algn="l" rtl="0">
              <a:spcBef>
                <a:spcPts val="0"/>
              </a:spcBef>
              <a:spcAft>
                <a:spcPts val="0"/>
              </a:spcAft>
              <a:buClr>
                <a:schemeClr val="dk1"/>
              </a:buClr>
              <a:buSzPts val="1100"/>
              <a:buFont typeface="Arial" panose="020B0604020202020204"/>
              <a:buNone/>
            </a:pPr>
            <a:r>
              <a:rPr lang="en-US"/>
              <a:t>- Eksempler: retningslinjer for behandling af lændesmerter, skulderproblemer, etc.</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 Evidensbaseret praksis</a:t>
            </a:r>
            <a:endParaRPr lang="en-US"/>
          </a:p>
          <a:p>
            <a:pPr marL="0" lvl="0" indent="0" algn="l" rtl="0">
              <a:spcBef>
                <a:spcPts val="0"/>
              </a:spcBef>
              <a:spcAft>
                <a:spcPts val="0"/>
              </a:spcAft>
              <a:buClr>
                <a:schemeClr val="dk1"/>
              </a:buClr>
              <a:buSzPts val="1100"/>
              <a:buFont typeface="Arial" panose="020B0604020202020204"/>
              <a:buNone/>
            </a:pPr>
            <a:r>
              <a:rPr lang="en-US"/>
              <a:t>Tre nøgleelementer i evidensbaseret praksis:</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1. **Klinisk erfaring**</a:t>
            </a:r>
            <a:endParaRPr lang="en-US"/>
          </a:p>
          <a:p>
            <a:pPr marL="0" lvl="0" indent="0" algn="l" rtl="0">
              <a:spcBef>
                <a:spcPts val="0"/>
              </a:spcBef>
              <a:spcAft>
                <a:spcPts val="0"/>
              </a:spcAft>
              <a:buClr>
                <a:schemeClr val="dk1"/>
              </a:buClr>
              <a:buSzPts val="1100"/>
              <a:buFont typeface="Arial" panose="020B0604020202020204"/>
              <a:buNone/>
            </a:pPr>
            <a:r>
              <a:rPr lang="en-US"/>
              <a:t>   - Fysioterapeutens praktiske erfaring og ekspertise</a:t>
            </a:r>
            <a:endParaRPr lang="en-US"/>
          </a:p>
          <a:p>
            <a:pPr marL="0" lvl="0" indent="0" algn="l" rtl="0">
              <a:spcBef>
                <a:spcPts val="0"/>
              </a:spcBef>
              <a:spcAft>
                <a:spcPts val="0"/>
              </a:spcAft>
              <a:buClr>
                <a:schemeClr val="dk1"/>
              </a:buClr>
              <a:buSzPts val="1100"/>
              <a:buFont typeface="Arial" panose="020B0604020202020204"/>
              <a:buNone/>
            </a:pPr>
            <a:r>
              <a:rPr lang="en-US"/>
              <a:t>   - Evne til at vurdere individuelle patienters behov</a:t>
            </a:r>
            <a:endParaRPr lang="en-US"/>
          </a:p>
          <a:p>
            <a:pPr marL="0" lvl="0" indent="0" algn="l" rtl="0">
              <a:spcBef>
                <a:spcPts val="0"/>
              </a:spcBef>
              <a:spcAft>
                <a:spcPts val="0"/>
              </a:spcAft>
              <a:buClr>
                <a:schemeClr val="dk1"/>
              </a:buClr>
              <a:buSzPts val="1100"/>
              <a:buFont typeface="Arial" panose="020B0604020202020204"/>
              <a:buNone/>
            </a:pPr>
            <a:r>
              <a:rPr lang="en-US"/>
              <a:t>   - Udvikles over tid gennem praksis og refleksion</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2. **Evidensbaseret forskning**</a:t>
            </a:r>
            <a:endParaRPr lang="en-US"/>
          </a:p>
          <a:p>
            <a:pPr marL="0" lvl="0" indent="0" algn="l" rtl="0">
              <a:spcBef>
                <a:spcPts val="0"/>
              </a:spcBef>
              <a:spcAft>
                <a:spcPts val="0"/>
              </a:spcAft>
              <a:buClr>
                <a:schemeClr val="dk1"/>
              </a:buClr>
              <a:buSzPts val="1100"/>
              <a:buFont typeface="Arial" panose="020B0604020202020204"/>
              <a:buNone/>
            </a:pPr>
            <a:r>
              <a:rPr lang="en-US"/>
              <a:t>   - Anvendelse af den nyeste og bedste tilgængelige forskning</a:t>
            </a:r>
            <a:endParaRPr lang="en-US"/>
          </a:p>
          <a:p>
            <a:pPr marL="0" lvl="0" indent="0" algn="l" rtl="0">
              <a:spcBef>
                <a:spcPts val="0"/>
              </a:spcBef>
              <a:spcAft>
                <a:spcPts val="0"/>
              </a:spcAft>
              <a:buClr>
                <a:schemeClr val="dk1"/>
              </a:buClr>
              <a:buSzPts val="1100"/>
              <a:buFont typeface="Arial" panose="020B0604020202020204"/>
              <a:buNone/>
            </a:pPr>
            <a:r>
              <a:rPr lang="en-US"/>
              <a:t>   - Kritisk vurdering af forskningsresultater</a:t>
            </a:r>
            <a:endParaRPr lang="en-US"/>
          </a:p>
          <a:p>
            <a:pPr marL="0" lvl="0" indent="0" algn="l" rtl="0">
              <a:spcBef>
                <a:spcPts val="0"/>
              </a:spcBef>
              <a:spcAft>
                <a:spcPts val="0"/>
              </a:spcAft>
              <a:buClr>
                <a:schemeClr val="dk1"/>
              </a:buClr>
              <a:buSzPts val="1100"/>
              <a:buFont typeface="Arial" panose="020B0604020202020204"/>
              <a:buNone/>
            </a:pPr>
            <a:r>
              <a:rPr lang="en-US"/>
              <a:t>   - Integration af forskningsfund i klinisk praksis</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3. **Patientens forventninger og præferencer**</a:t>
            </a:r>
            <a:endParaRPr lang="en-US"/>
          </a:p>
          <a:p>
            <a:pPr marL="0" lvl="0" indent="0" algn="l" rtl="0">
              <a:spcBef>
                <a:spcPts val="0"/>
              </a:spcBef>
              <a:spcAft>
                <a:spcPts val="0"/>
              </a:spcAft>
              <a:buClr>
                <a:schemeClr val="dk1"/>
              </a:buClr>
              <a:buSzPts val="1100"/>
              <a:buFont typeface="Arial" panose="020B0604020202020204"/>
              <a:buNone/>
            </a:pPr>
            <a:r>
              <a:rPr lang="en-US"/>
              <a:t>   - Inddragelse af patientens ønsker og mål i behandlingen</a:t>
            </a:r>
            <a:endParaRPr lang="en-US"/>
          </a:p>
          <a:p>
            <a:pPr marL="0" lvl="0" indent="0" algn="l" rtl="0">
              <a:spcBef>
                <a:spcPts val="0"/>
              </a:spcBef>
              <a:spcAft>
                <a:spcPts val="0"/>
              </a:spcAft>
              <a:buClr>
                <a:schemeClr val="dk1"/>
              </a:buClr>
              <a:buSzPts val="1100"/>
              <a:buFont typeface="Arial" panose="020B0604020202020204"/>
              <a:buNone/>
            </a:pPr>
            <a:r>
              <a:rPr lang="en-US"/>
              <a:t>   - Hensyntagen til patientens livssituation og værdier</a:t>
            </a:r>
            <a:endParaRPr lang="en-US"/>
          </a:p>
          <a:p>
            <a:pPr marL="0" lvl="0" indent="0" algn="l" rtl="0">
              <a:spcBef>
                <a:spcPts val="0"/>
              </a:spcBef>
              <a:spcAft>
                <a:spcPts val="0"/>
              </a:spcAft>
              <a:buClr>
                <a:schemeClr val="dk1"/>
              </a:buClr>
              <a:buSzPts val="1100"/>
              <a:buFont typeface="Arial" panose="020B0604020202020204"/>
              <a:buNone/>
            </a:pPr>
            <a:r>
              <a:rPr lang="en-US"/>
              <a:t>   - Shared decision-making: fælles beslutningstagning mellem terapeut og patient</a:t>
            </a:r>
            <a:endParaRPr lang="en-US"/>
          </a:p>
          <a:p>
            <a:pPr marL="0" lvl="0" indent="0" algn="l" rtl="0">
              <a:spcBef>
                <a:spcPts val="0"/>
              </a:spcBef>
              <a:spcAft>
                <a:spcPts val="0"/>
              </a:spcAft>
              <a:buClr>
                <a:schemeClr val="dk1"/>
              </a:buClr>
              <a:buSzPts val="1100"/>
              <a:buFont typeface="Arial" panose="020B0604020202020204"/>
              <a:buNone/>
            </a:p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Præsentationsnote:</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Fremhæv vigtigheden af evidensbaseret praksis i fysioterapi</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Forklar hvordan de tre elementer (klinisk erfaring, forskning, patientpræferencer) spiller sammen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Svar på spørgsmål:</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Evidensbaserede kliniske retningslinjer hjælper med at standardisere og optimere behandling</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Fysisk træning er både forebyggende og en del af behandlingen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Compliance og patient empowerment er afgørende for behandlingens succes</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Spørgsmål til diskussion: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Q: Hvordan balancerer man mellem evidensbaseret praksis og individuelle patientbehov?</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A: Ved at integrere den bedste tilgængelige evidens med klinisk erfaring og patiente</a:t>
            </a:r>
            <a:endParaRPr lang="en-US">
              <a:solidFill>
                <a:schemeClr val="dk1"/>
              </a:solidFill>
            </a:endParaRPr>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 Fysisk træning</a:t>
            </a:r>
            <a:endParaRPr lang="en-US"/>
          </a:p>
          <a:p>
            <a:pPr marL="0" lvl="0" indent="0" algn="l" rtl="0">
              <a:spcBef>
                <a:spcPts val="0"/>
              </a:spcBef>
              <a:spcAft>
                <a:spcPts val="0"/>
              </a:spcAft>
              <a:buClr>
                <a:schemeClr val="dk1"/>
              </a:buClr>
              <a:buSzPts val="1100"/>
              <a:buFont typeface="Arial" panose="020B0604020202020204"/>
              <a:buNone/>
            </a:pPr>
            <a:r>
              <a:rPr lang="en-US"/>
              <a:t>Fysisk træning er et kerneelement i fysioterapi med flere formål:</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1. **Forebyggende**</a:t>
            </a:r>
            <a:endParaRPr lang="en-US"/>
          </a:p>
          <a:p>
            <a:pPr marL="0" lvl="0" indent="0" algn="l" rtl="0">
              <a:spcBef>
                <a:spcPts val="0"/>
              </a:spcBef>
              <a:spcAft>
                <a:spcPts val="0"/>
              </a:spcAft>
              <a:buClr>
                <a:schemeClr val="dk1"/>
              </a:buClr>
              <a:buSzPts val="1100"/>
              <a:buFont typeface="Arial" panose="020B0604020202020204"/>
              <a:buNone/>
            </a:pPr>
            <a:r>
              <a:rPr lang="en-US"/>
              <a:t>   - Forebyggelse af skader og sygdomme</a:t>
            </a:r>
            <a:endParaRPr lang="en-US"/>
          </a:p>
          <a:p>
            <a:pPr marL="0" lvl="0" indent="0" algn="l" rtl="0">
              <a:spcBef>
                <a:spcPts val="0"/>
              </a:spcBef>
              <a:spcAft>
                <a:spcPts val="0"/>
              </a:spcAft>
              <a:buClr>
                <a:schemeClr val="dk1"/>
              </a:buClr>
              <a:buSzPts val="1100"/>
              <a:buFont typeface="Arial" panose="020B0604020202020204"/>
              <a:buNone/>
            </a:pPr>
            <a:r>
              <a:rPr lang="en-US"/>
              <a:t>   - Styrkelse af kroppen for at modstå belastninger</a:t>
            </a:r>
            <a:endParaRPr lang="en-US"/>
          </a:p>
          <a:p>
            <a:pPr marL="0" lvl="0" indent="0" algn="l" rtl="0">
              <a:spcBef>
                <a:spcPts val="0"/>
              </a:spcBef>
              <a:spcAft>
                <a:spcPts val="0"/>
              </a:spcAft>
              <a:buClr>
                <a:schemeClr val="dk1"/>
              </a:buClr>
              <a:buSzPts val="1100"/>
              <a:buFont typeface="Arial" panose="020B0604020202020204"/>
              <a:buNone/>
            </a:pPr>
            <a:r>
              <a:rPr lang="en-US"/>
              <a:t>   - Forbedring af generel sundhed og velvære</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2. **Del af behandling**</a:t>
            </a:r>
            <a:endParaRPr lang="en-US"/>
          </a:p>
          <a:p>
            <a:pPr marL="0" lvl="0" indent="0" algn="l" rtl="0">
              <a:spcBef>
                <a:spcPts val="0"/>
              </a:spcBef>
              <a:spcAft>
                <a:spcPts val="0"/>
              </a:spcAft>
              <a:buClr>
                <a:schemeClr val="dk1"/>
              </a:buClr>
              <a:buSzPts val="1100"/>
              <a:buFont typeface="Arial" panose="020B0604020202020204"/>
              <a:buNone/>
            </a:pPr>
            <a:r>
              <a:rPr lang="en-US"/>
              <a:t>   - Integreret del af rehabilitering efter skader eller operationer</a:t>
            </a:r>
            <a:endParaRPr lang="en-US"/>
          </a:p>
          <a:p>
            <a:pPr marL="0" lvl="0" indent="0" algn="l" rtl="0">
              <a:spcBef>
                <a:spcPts val="0"/>
              </a:spcBef>
              <a:spcAft>
                <a:spcPts val="0"/>
              </a:spcAft>
              <a:buClr>
                <a:schemeClr val="dk1"/>
              </a:buClr>
              <a:buSzPts val="1100"/>
              <a:buFont typeface="Arial" panose="020B0604020202020204"/>
              <a:buNone/>
            </a:pPr>
            <a:r>
              <a:rPr lang="en-US"/>
              <a:t>   - Målrettet træning for specifikke lidelser (f.eks. artrose, rygsmerter)</a:t>
            </a:r>
            <a:endParaRPr lang="en-US"/>
          </a:p>
          <a:p>
            <a:pPr marL="0" lvl="0" indent="0" algn="l" rtl="0">
              <a:spcBef>
                <a:spcPts val="0"/>
              </a:spcBef>
              <a:spcAft>
                <a:spcPts val="0"/>
              </a:spcAft>
              <a:buClr>
                <a:schemeClr val="dk1"/>
              </a:buClr>
              <a:buSzPts val="1100"/>
              <a:buFont typeface="Arial" panose="020B0604020202020204"/>
              <a:buNone/>
            </a:pPr>
            <a:r>
              <a:rPr lang="en-US"/>
              <a:t>   - Kan kombineres med andre behandlingsformer (f.eks. manuel terapi)</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3. **Compliance**</a:t>
            </a:r>
            <a:endParaRPr lang="en-US"/>
          </a:p>
          <a:p>
            <a:pPr marL="0" lvl="0" indent="0" algn="l" rtl="0">
              <a:spcBef>
                <a:spcPts val="0"/>
              </a:spcBef>
              <a:spcAft>
                <a:spcPts val="0"/>
              </a:spcAft>
              <a:buClr>
                <a:schemeClr val="dk1"/>
              </a:buClr>
              <a:buSzPts val="1100"/>
              <a:buFont typeface="Arial" panose="020B0604020202020204"/>
              <a:buNone/>
            </a:pPr>
            <a:r>
              <a:rPr lang="en-US"/>
              <a:t>   - Sikre patientens overholdelse af træningsprogram</a:t>
            </a:r>
            <a:endParaRPr lang="en-US"/>
          </a:p>
          <a:p>
            <a:pPr marL="0" lvl="0" indent="0" algn="l" rtl="0">
              <a:spcBef>
                <a:spcPts val="0"/>
              </a:spcBef>
              <a:spcAft>
                <a:spcPts val="0"/>
              </a:spcAft>
              <a:buClr>
                <a:schemeClr val="dk1"/>
              </a:buClr>
              <a:buSzPts val="1100"/>
              <a:buFont typeface="Arial" panose="020B0604020202020204"/>
              <a:buNone/>
            </a:pPr>
            <a:r>
              <a:rPr lang="en-US"/>
              <a:t>   - Strategier for at øge motivation og adherence</a:t>
            </a:r>
            <a:endParaRPr lang="en-US"/>
          </a:p>
          <a:p>
            <a:pPr marL="0" lvl="0" indent="0" algn="l" rtl="0">
              <a:spcBef>
                <a:spcPts val="0"/>
              </a:spcBef>
              <a:spcAft>
                <a:spcPts val="0"/>
              </a:spcAft>
              <a:buClr>
                <a:schemeClr val="dk1"/>
              </a:buClr>
              <a:buSzPts val="1100"/>
              <a:buFont typeface="Arial" panose="020B0604020202020204"/>
              <a:buNone/>
            </a:pPr>
            <a:r>
              <a:rPr lang="en-US"/>
              <a:t>   - Regelmæssig opfølgning og justering af program</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4. **Patient empowerment**</a:t>
            </a:r>
            <a:endParaRPr lang="en-US"/>
          </a:p>
          <a:p>
            <a:pPr marL="0" lvl="0" indent="0" algn="l" rtl="0">
              <a:spcBef>
                <a:spcPts val="0"/>
              </a:spcBef>
              <a:spcAft>
                <a:spcPts val="0"/>
              </a:spcAft>
              <a:buClr>
                <a:schemeClr val="dk1"/>
              </a:buClr>
              <a:buSzPts val="1100"/>
              <a:buFont typeface="Arial" panose="020B0604020202020204"/>
              <a:buNone/>
            </a:pPr>
            <a:r>
              <a:rPr lang="en-US"/>
              <a:t>   - Uddanne patienter om deres tilstand og behandling</a:t>
            </a:r>
            <a:endParaRPr lang="en-US"/>
          </a:p>
          <a:p>
            <a:pPr marL="0" lvl="0" indent="0" algn="l" rtl="0">
              <a:spcBef>
                <a:spcPts val="0"/>
              </a:spcBef>
              <a:spcAft>
                <a:spcPts val="0"/>
              </a:spcAft>
              <a:buClr>
                <a:schemeClr val="dk1"/>
              </a:buClr>
              <a:buSzPts val="1100"/>
              <a:buFont typeface="Arial" panose="020B0604020202020204"/>
              <a:buNone/>
            </a:pPr>
            <a:r>
              <a:rPr lang="en-US"/>
              <a:t>   - Give patienter værktøjer til selvhåndtering</a:t>
            </a:r>
            <a:endParaRPr lang="en-US"/>
          </a:p>
          <a:p>
            <a:pPr marL="0" lvl="0" indent="0" algn="l" rtl="0">
              <a:spcBef>
                <a:spcPts val="0"/>
              </a:spcBef>
              <a:spcAft>
                <a:spcPts val="0"/>
              </a:spcAft>
              <a:buClr>
                <a:schemeClr val="dk1"/>
              </a:buClr>
              <a:buSzPts val="1100"/>
              <a:buFont typeface="Arial" panose="020B0604020202020204"/>
              <a:buNone/>
            </a:pPr>
            <a:r>
              <a:rPr lang="en-US"/>
              <a:t>   - Fremme patientens aktive rolle i egen sundhed og rehabilitering</a:t>
            </a:r>
            <a:endParaRPr lang="en-US"/>
          </a:p>
          <a:p>
            <a:pPr marL="0" lvl="0" indent="0" algn="l" rtl="0">
              <a:spcBef>
                <a:spcPts val="0"/>
              </a:spcBef>
              <a:spcAft>
                <a:spcPts val="0"/>
              </a:spcAft>
              <a:buClr>
                <a:schemeClr val="dk1"/>
              </a:buClr>
              <a:buSzPts val="1100"/>
              <a:buFont typeface="Arial" panose="020B0604020202020204"/>
              <a:buNone/>
            </a:pPr>
          </a:p>
          <a:p>
            <a:pPr marL="0" lvl="0" indent="0" algn="l" rtl="0">
              <a:spcBef>
                <a:spcPts val="0"/>
              </a:spcBef>
              <a:spcAft>
                <a:spcPts val="0"/>
              </a:spcAft>
              <a:buClr>
                <a:schemeClr val="dk1"/>
              </a:buClr>
              <a:buSzPts val="1100"/>
              <a:buFont typeface="Arial" panose="020B0604020202020204"/>
              <a:buNone/>
            </a:pPr>
            <a:r>
              <a:rPr lang="en-US"/>
              <a:t>## Nøglepointer</a:t>
            </a:r>
            <a:endParaRPr lang="en-US"/>
          </a:p>
          <a:p>
            <a:pPr marL="0" lvl="0" indent="0" algn="l" rtl="0">
              <a:spcBef>
                <a:spcPts val="0"/>
              </a:spcBef>
              <a:spcAft>
                <a:spcPts val="0"/>
              </a:spcAft>
              <a:buClr>
                <a:schemeClr val="dk1"/>
              </a:buClr>
              <a:buSzPts val="1100"/>
              <a:buFont typeface="Arial" panose="020B0604020202020204"/>
              <a:buNone/>
            </a:pPr>
            <a:r>
              <a:rPr lang="en-US"/>
              <a:t>- Evidensbaseret praksis integrerer forskning, klinisk erfaring og patientpræferencer</a:t>
            </a:r>
            <a:endParaRPr lang="en-US"/>
          </a:p>
          <a:p>
            <a:pPr marL="0" lvl="0" indent="0" algn="l" rtl="0">
              <a:spcBef>
                <a:spcPts val="0"/>
              </a:spcBef>
              <a:spcAft>
                <a:spcPts val="0"/>
              </a:spcAft>
              <a:buClr>
                <a:schemeClr val="dk1"/>
              </a:buClr>
              <a:buSzPts val="1100"/>
              <a:buFont typeface="Arial" panose="020B0604020202020204"/>
              <a:buNone/>
            </a:pPr>
            <a:r>
              <a:rPr lang="en-US"/>
              <a:t>- Fysisk træning er både forebyggende og behandlende</a:t>
            </a:r>
            <a:endParaRPr lang="en-US"/>
          </a:p>
          <a:p>
            <a:pPr marL="0" lvl="0" indent="0" algn="l" rtl="0">
              <a:spcBef>
                <a:spcPts val="0"/>
              </a:spcBef>
              <a:spcAft>
                <a:spcPts val="0"/>
              </a:spcAft>
              <a:buClr>
                <a:schemeClr val="dk1"/>
              </a:buClr>
              <a:buSzPts val="1100"/>
              <a:buFont typeface="Arial" panose="020B0604020202020204"/>
              <a:buNone/>
            </a:pPr>
            <a:r>
              <a:rPr lang="en-US"/>
              <a:t>- Fokus på patientinddragelse og empowerment er afgørende for succesfuld behandling</a:t>
            </a:r>
            <a:endParaRPr lang="en-US"/>
          </a:p>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g2d3ce9b9ff3_0_2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3ce9b9ff3_0_2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Understreg ansvaret der følger med at være autoriseret sundhedsperson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Forklar betydningen af tavshedspligt og journalføring</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Svar på spørgsmål:</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Autoriseret sundhedsperson betyder, at man er underlagt sundhedsloven og har særlige pligter</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Journalføring er en lovmæssig pligt og et vigtigt redskab for patientbehandling og -sikkerhed</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Spørgsmål til diskussion: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Q: Hvordan håndterer man situationer, hvor tavshedspligten potentielt kan komme i konflikt med patientens sikkerhed?</a:t>
            </a:r>
            <a:endParaRPr>
              <a:solidFill>
                <a:schemeClr val="dk1"/>
              </a:solidFill>
            </a:endParaRPr>
          </a:p>
          <a:p>
            <a:pPr marL="0" lvl="0" indent="0" algn="l" rtl="0">
              <a:lnSpc>
                <a:spcPct val="115000"/>
              </a:lnSpc>
              <a:spcBef>
                <a:spcPts val="0"/>
              </a:spcBef>
              <a:spcAft>
                <a:spcPts val="0"/>
              </a:spcAft>
              <a:buNone/>
            </a:pPr>
            <a:r>
              <a:rPr lang="en-US">
                <a:solidFill>
                  <a:schemeClr val="dk1"/>
                </a:solidFill>
              </a:rPr>
              <a:t>A: Man skal altid prioritere patientens sikkerhed. I visse tilfælde kan man være forpligtet til at bryde tavshedspligten, f.eks. ved mistanke om </a:t>
            </a:r>
            <a:r>
              <a:rPr lang="en-US" b="1">
                <a:solidFill>
                  <a:schemeClr val="dk1"/>
                </a:solidFill>
              </a:rPr>
              <a:t>børnemishandling</a:t>
            </a:r>
            <a:r>
              <a:rPr lang="en-US">
                <a:solidFill>
                  <a:schemeClr val="dk1"/>
                </a:solidFill>
              </a:rPr>
              <a:t> eller alvorlig fare for patienten eller andre.</a:t>
            </a:r>
            <a:endParaRPr>
              <a:solidFill>
                <a:schemeClr val="dk1"/>
              </a:solidFill>
            </a:endParaRPr>
          </a:p>
          <a:p>
            <a:pPr marL="0" lvl="0" indent="0" algn="l" rtl="0">
              <a:lnSpc>
                <a:spcPct val="115000"/>
              </a:lnSpc>
              <a:spcBef>
                <a:spcPts val="0"/>
              </a:spcBef>
              <a:spcAft>
                <a:spcPts val="0"/>
              </a:spcAft>
              <a:buNone/>
            </a:pPr>
            <a:r>
              <a:rPr lang="en-US">
                <a:solidFill>
                  <a:schemeClr val="dk1"/>
                </a:solidFill>
              </a:rPr>
              <a:t>Tror ikke det er pensum, men jeg synes det er vigtigt! Skærpet underretningspligt.</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 name="Shape 232"/>
        <p:cNvGrpSpPr/>
        <p:nvPr/>
      </p:nvGrpSpPr>
      <p:grpSpPr>
        <a:xfrm>
          <a:off x="0" y="0"/>
          <a:ext cx="0" cy="0"/>
          <a:chOff x="0" y="0"/>
          <a:chExt cx="0" cy="0"/>
        </a:xfrm>
      </p:grpSpPr>
      <p:sp>
        <p:nvSpPr>
          <p:cNvPr id="233" name="Google Shape;233;g2d3ce9b9ff3_0_2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d3ce9b9ff3_0_2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2d3ce9b9ff3_0_2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d3ce9b9ff3_0_2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2d3ce9b9ff3_0_2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d3ce9b9ff3_0_2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 name="Shape 252"/>
        <p:cNvGrpSpPr/>
        <p:nvPr/>
      </p:nvGrpSpPr>
      <p:grpSpPr>
        <a:xfrm>
          <a:off x="0" y="0"/>
          <a:ext cx="0" cy="0"/>
          <a:chOff x="0" y="0"/>
          <a:chExt cx="0" cy="0"/>
        </a:xfrm>
      </p:grpSpPr>
      <p:sp>
        <p:nvSpPr>
          <p:cNvPr id="253" name="Google Shape;253;g2d3ce9b9ff3_0_2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d3ce9b9ff3_0_2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Spørgsmål til diskussion: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Q: Hvorfor er det vigtigt at bruge neutralt sprog i journalføring?</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A: Neutralt sprog sikrer objektivitet, professionel kommunikation, og respekt for patienten. Det mindsker risikoen for misforståelser og er vigtigt, da patienten har ret til at læse sin journal.</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g2d3ce9b9ff3_0_2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d3ce9b9ff3_0_2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6" name="Shape 286"/>
        <p:cNvGrpSpPr/>
        <p:nvPr/>
      </p:nvGrpSpPr>
      <p:grpSpPr>
        <a:xfrm>
          <a:off x="0" y="0"/>
          <a:ext cx="0" cy="0"/>
          <a:chOff x="0" y="0"/>
          <a:chExt cx="0" cy="0"/>
        </a:xfrm>
      </p:grpSpPr>
      <p:sp>
        <p:nvSpPr>
          <p:cNvPr id="287" name="Google Shape;287;g2d3ce9b9ff3_0_3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d3ce9b9ff3_0_3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g2d3ce9b9ff3_0_3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d3ce9b9ff3_0_3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Spørg grundigt indtil sygdomshistorik. Nogle mener ikke de fejler noget: “Jeg får jo insulin!”, eller jeg får blodtrykssænkende!</a:t>
            </a:r>
            <a:endParaRPr lang="en-US"/>
          </a:p>
          <a:p>
            <a:pPr marL="0" lvl="0" indent="0" algn="l" rtl="0">
              <a:spcBef>
                <a:spcPts val="0"/>
              </a:spcBef>
              <a:spcAft>
                <a:spcPts val="0"/>
              </a:spcAft>
              <a:buNone/>
            </a:pPr>
          </a:p>
          <a:p>
            <a:pPr marL="0" lvl="0" indent="0" algn="l" rtl="0">
              <a:spcBef>
                <a:spcPts val="0"/>
              </a:spcBef>
              <a:spcAft>
                <a:spcPts val="0"/>
              </a:spcAft>
              <a:buNone/>
            </a:pPr>
            <a:r>
              <a:rPr lang="en-US"/>
              <a:t>Hvorfor spørger vi om alt dette?</a:t>
            </a:r>
            <a:br>
              <a:rPr lang="en-US"/>
            </a:br>
            <a:r>
              <a:rPr lang="en-US"/>
              <a:t>Hvorfor hvilke kosttilskud?</a:t>
            </a:r>
            <a:endParaRPr lang="en-US"/>
          </a:p>
          <a:p>
            <a:pPr marL="0" lvl="0" indent="0" algn="l" rtl="0">
              <a:spcBef>
                <a:spcPts val="0"/>
              </a:spcBef>
              <a:spcAft>
                <a:spcPts val="0"/>
              </a:spcAft>
              <a:buNone/>
            </a:pPr>
            <a:r>
              <a:rPr lang="en-US"/>
              <a:t>Hvorfor Socialt? -&gt; hvad skal formidles til kommunen. Nogle tiltag? HJælpemidler?</a:t>
            </a:r>
            <a:endParaRPr lang="en-US"/>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Spørgsmål til diskussion: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Q: Hvordan kan fysioterapeuter bidrage til udrednings- og diagnostikprocessen?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A: Fysioterapeuter kan bidrage med detaljerede observationer af patientens funktionsniveau, bevægelsesmønstre og smerter. Deres vurderinger kan være værdifulde i den samlede diagnostiske proces.</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gc6f73a04f_0_9: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Bla bla, hvad har jeg tidligere lavet. </a:t>
            </a:r>
            <a:endParaRPr lang="en-US"/>
          </a:p>
          <a:p>
            <a:pPr marL="0" lvl="0" indent="0" algn="l" rtl="0">
              <a:spcBef>
                <a:spcPts val="0"/>
              </a:spcBef>
              <a:spcAft>
                <a:spcPts val="0"/>
              </a:spcAft>
              <a:buNone/>
            </a:pPr>
            <a:r>
              <a:rPr lang="en-US"/>
              <a:t>Neurologi. Mange fysser og ergo</a:t>
            </a:r>
            <a:endParaRPr lang="en-US"/>
          </a:p>
          <a:p>
            <a:pPr marL="0" lvl="0" indent="0" algn="l" rtl="0">
              <a:spcBef>
                <a:spcPts val="0"/>
              </a:spcBef>
              <a:spcAft>
                <a:spcPts val="0"/>
              </a:spcAft>
              <a:buNone/>
            </a:pPr>
            <a:r>
              <a:rPr lang="en-US">
                <a:solidFill>
                  <a:schemeClr val="dk1"/>
                </a:solidFill>
              </a:rPr>
              <a:t>Jeg skal også lære. Tidligere undervisningserfaring, men ikke selv modtaget undervisning i didaktik eller pædagogik. </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solidFill>
                  <a:schemeClr val="dk1"/>
                </a:solidFill>
              </a:rPr>
              <a:t>Afbryd undervejs. Taler jeg for hurtigt, for lavt eller andet?</a:t>
            </a:r>
            <a:endParaRPr>
              <a:solidFill>
                <a:schemeClr val="dk1"/>
              </a:solidFill>
            </a:endParaRPr>
          </a:p>
          <a:p>
            <a:pPr marL="0" lvl="0" indent="0" algn="l" rtl="0">
              <a:spcBef>
                <a:spcPts val="0"/>
              </a:spcBef>
              <a:spcAft>
                <a:spcPts val="0"/>
              </a:spcAft>
              <a:buNone/>
            </a:pPr>
          </a:p>
          <a:p>
            <a:pPr marL="0" lvl="0" indent="0" algn="l" rtl="0">
              <a:spcBef>
                <a:spcPts val="0"/>
              </a:spcBef>
              <a:spcAft>
                <a:spcPts val="0"/>
              </a:spcAft>
              <a:buNone/>
            </a:pPr>
            <a:r>
              <a:rPr lang="en-US"/>
              <a:t>Har i dag set der er en der har skrevet til mig på ItsLearning. Er sjældent på itslearning, kontakt mig på mail eller tlf. </a:t>
            </a:r>
            <a:endParaRPr lang="en-US"/>
          </a:p>
          <a:p>
            <a:pPr marL="0" lvl="0" indent="0" algn="l" rtl="0">
              <a:spcBef>
                <a:spcPts val="0"/>
              </a:spcBef>
              <a:spcAft>
                <a:spcPts val="0"/>
              </a:spcAft>
              <a:buNone/>
            </a:pPr>
            <a:r>
              <a:rPr lang="en-US">
                <a:solidFill>
                  <a:schemeClr val="dk1"/>
                </a:solidFill>
              </a:rPr>
              <a:t>Altid velkommen til at skrive til mig.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panose="020B0604020202020204"/>
              <a:buNone/>
            </a:pP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 name="Shape 298"/>
        <p:cNvGrpSpPr/>
        <p:nvPr/>
      </p:nvGrpSpPr>
      <p:grpSpPr>
        <a:xfrm>
          <a:off x="0" y="0"/>
          <a:ext cx="0" cy="0"/>
          <a:chOff x="0" y="0"/>
          <a:chExt cx="0" cy="0"/>
        </a:xfrm>
      </p:grpSpPr>
      <p:sp>
        <p:nvSpPr>
          <p:cNvPr id="299" name="Google Shape;299;g2d3ce9b9ff3_0_3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d3ce9b9ff3_0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2d3ce9b9ff3_0_3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d3ce9b9ff3_0_3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Hvordan er Objektivt forskellig fra sidste slide?</a:t>
            </a:r>
            <a:endParaRPr lang="en-US"/>
          </a:p>
          <a:p>
            <a:pPr marL="0" lvl="0" indent="0" algn="l" rtl="0">
              <a:spcBef>
                <a:spcPts val="0"/>
              </a:spcBef>
              <a:spcAft>
                <a:spcPts val="0"/>
              </a:spcAft>
              <a:buNone/>
            </a:pPr>
            <a:r>
              <a:rPr lang="en-US"/>
              <a:t>Hvad er paraklinik?</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3" name="Shape 313"/>
        <p:cNvGrpSpPr/>
        <p:nvPr/>
      </p:nvGrpSpPr>
      <p:grpSpPr>
        <a:xfrm>
          <a:off x="0" y="0"/>
          <a:ext cx="0" cy="0"/>
          <a:chOff x="0" y="0"/>
          <a:chExt cx="0" cy="0"/>
        </a:xfrm>
      </p:grpSpPr>
      <p:sp>
        <p:nvSpPr>
          <p:cNvPr id="314" name="Google Shape;314;g2d3ce9b9ff3_0_3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d3ce9b9ff3_0_3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0" name="Shape 320"/>
        <p:cNvGrpSpPr/>
        <p:nvPr/>
      </p:nvGrpSpPr>
      <p:grpSpPr>
        <a:xfrm>
          <a:off x="0" y="0"/>
          <a:ext cx="0" cy="0"/>
          <a:chOff x="0" y="0"/>
          <a:chExt cx="0" cy="0"/>
        </a:xfrm>
      </p:grpSpPr>
      <p:sp>
        <p:nvSpPr>
          <p:cNvPr id="321" name="Google Shape;321;g2d3ce9b9ff3_0_3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d3ce9b9ff3_0_3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Dårlig årsag til hendvedelse. Patienten er sløj!</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g2d3ce9b9ff3_0_3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d3ce9b9ff3_0_3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Grundlæggendes ens journalkoncept, dog vidt forskelligt hvor der lægges mest energi. </a:t>
            </a:r>
            <a:endParaRPr lang="en-US"/>
          </a:p>
          <a:p>
            <a:pPr marL="0" lvl="0" indent="0" algn="l" rtl="0">
              <a:spcBef>
                <a:spcPts val="0"/>
              </a:spcBef>
              <a:spcAft>
                <a:spcPts val="0"/>
              </a:spcAft>
              <a:buNone/>
            </a:pPr>
            <a:r>
              <a:rPr lang="en-US"/>
              <a:t>Næsten alle specialer. Nogle har ikke patienter. </a:t>
            </a: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 name="Shape 334"/>
        <p:cNvGrpSpPr/>
        <p:nvPr/>
      </p:nvGrpSpPr>
      <p:grpSpPr>
        <a:xfrm>
          <a:off x="0" y="0"/>
          <a:ext cx="0" cy="0"/>
          <a:chOff x="0" y="0"/>
          <a:chExt cx="0" cy="0"/>
        </a:xfrm>
      </p:grpSpPr>
      <p:sp>
        <p:nvSpPr>
          <p:cNvPr id="335" name="Google Shape;335;g2d3ce9b9ff3_0_3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d3ce9b9ff3_0_3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Hvad er fysiologisk stress?</a:t>
            </a:r>
            <a:endParaRPr lang="en-US"/>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Svar på spørgsmål:</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Fysiologisk stress ved operation omfatter kroppens reaktion på kirurgisk traume, herunder hormonelle og metaboliske ændringer. Inflammatorisk respons. Øget krav til ernæring samtidig med dårlig appetit. </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Hurtig mobilisering postoperativt er vigtig for at forebygge komplikationer som blodpropper, lungebetændelse og muskelsvind</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Spørgsmål til diskussion: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Q: Hvilken rolle spiller fysioterapeuter i det postoperative forløb?</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A: Fysioterapeuter spiller en vigtig rolle i tidlig mobilisering, forebyggelse af komplikationer, og genoptræning af funktionsevne. De kan også bidrage til smertehåndtering og vejrtrækningsteknikker.</a:t>
            </a:r>
            <a:endParaRPr>
              <a:solidFill>
                <a:schemeClr val="dk1"/>
              </a:solidFill>
            </a:endParaRPr>
          </a:p>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 name="Shape 341"/>
        <p:cNvGrpSpPr/>
        <p:nvPr/>
      </p:nvGrpSpPr>
      <p:grpSpPr>
        <a:xfrm>
          <a:off x="0" y="0"/>
          <a:ext cx="0" cy="0"/>
          <a:chOff x="0" y="0"/>
          <a:chExt cx="0" cy="0"/>
        </a:xfrm>
      </p:grpSpPr>
      <p:sp>
        <p:nvSpPr>
          <p:cNvPr id="342" name="Google Shape;342;g2d3ce9b9ff3_0_3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d3ce9b9ff3_0_3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Hvorfor er er disse indelt som de er?</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2d3ce9b9ff3_0_462: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g2d3ce9b9ff3_0_462:notes"/>
          <p:cNvSpPr txBox="1"/>
          <p:nvPr>
            <p:ph type="body" idx="1"/>
          </p:nvPr>
        </p:nvSpPr>
        <p:spPr>
          <a:xfrm>
            <a:off x="685800" y="4400640"/>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356" name="Google Shape;356;g2d3ce9b9ff3_0_462:notes"/>
          <p:cNvSpPr txBox="1"/>
          <p:nvPr/>
        </p:nvSpPr>
        <p:spPr>
          <a:xfrm>
            <a:off x="3884760" y="8685360"/>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2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g2d3ce9b9ff3_0_477:notes"/>
          <p:cNvSpPr txBox="1"/>
          <p:nvPr>
            <p:ph type="body" idx="1"/>
          </p:nvPr>
        </p:nvSpPr>
        <p:spPr>
          <a:xfrm>
            <a:off x="685800" y="4400640"/>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1" name="Google Shape;371;g2d3ce9b9ff3_0_477: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2d3ce9b9ff3_0_488: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3" name="Google Shape;383;g2d3ce9b9ff3_0_488:notes"/>
          <p:cNvSpPr txBox="1"/>
          <p:nvPr>
            <p:ph type="body" idx="1"/>
          </p:nvPr>
        </p:nvSpPr>
        <p:spPr>
          <a:xfrm>
            <a:off x="685800" y="440064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200" b="0" strike="noStrike">
                <a:solidFill>
                  <a:srgbClr val="000000"/>
                </a:solidFill>
                <a:latin typeface="Arial" panose="020B0604020202020204"/>
                <a:ea typeface="Arial" panose="020B0604020202020204"/>
                <a:cs typeface="Arial" panose="020B0604020202020204"/>
                <a:sym typeface="Arial" panose="020B0604020202020204"/>
              </a:rPr>
              <a:t>Det her er vigtigt </a:t>
            </a:r>
            <a:endParaRPr sz="1200" b="0" strike="noStrike">
              <a:latin typeface="Arial" panose="020B0604020202020204"/>
              <a:ea typeface="Arial" panose="020B0604020202020204"/>
              <a:cs typeface="Arial" panose="020B0604020202020204"/>
              <a:sym typeface="Arial" panose="020B0604020202020204"/>
            </a:endParaRPr>
          </a:p>
        </p:txBody>
      </p:sp>
      <p:sp>
        <p:nvSpPr>
          <p:cNvPr id="384" name="Google Shape;384;g2d3ce9b9ff3_0_488:notes"/>
          <p:cNvSpPr txBox="1"/>
          <p:nvPr/>
        </p:nvSpPr>
        <p:spPr>
          <a:xfrm>
            <a:off x="3884760" y="8685360"/>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2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c6f73a04f_0_14: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73a04f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Find pensum på Itslearning under planer. Kaptitler og sidetal angievet fra undervisningsgang til undervisningsgang. </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7" name="Shape 397"/>
        <p:cNvGrpSpPr/>
        <p:nvPr/>
      </p:nvGrpSpPr>
      <p:grpSpPr>
        <a:xfrm>
          <a:off x="0" y="0"/>
          <a:ext cx="0" cy="0"/>
          <a:chOff x="0" y="0"/>
          <a:chExt cx="0" cy="0"/>
        </a:xfrm>
      </p:grpSpPr>
      <p:sp>
        <p:nvSpPr>
          <p:cNvPr id="398" name="Google Shape;398;g2d3ce9b9ff3_0_503: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9" name="Google Shape;399;g2d3ce9b9ff3_0_503:notes"/>
          <p:cNvSpPr txBox="1"/>
          <p:nvPr>
            <p:ph type="body" idx="1"/>
          </p:nvPr>
        </p:nvSpPr>
        <p:spPr>
          <a:xfrm>
            <a:off x="685800" y="440064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Præsentationsnote:</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Forklar triagesystemet og dets betydning</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Gennemgå ABCDE-tilgangen til akutte patienter</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Diskuter symptomer på akutte tilstande og hvordan man skal reagere</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Svar på spørgsmål:</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ABCDE står for Airway, Breathing, Circulation, Disability, Exposure/Environment</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 Triage bestemmer, hvor hurtigt en patient skal tilses baseret på alvorligheden af deres tilstand</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Spørgsmål til diskussion: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Q: Hvorfor er det vigtigt for fysioterapeuter at have kendskab til akutte tilstande og ABCDE-tilgangen?</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US">
                <a:solidFill>
                  <a:schemeClr val="dk1"/>
                </a:solidFill>
              </a:rPr>
              <a:t>A: Det er vigtigt for at kunne genkende potentielt livstruende tilstande, reagere hensigtsmæssigt, og kommunikere effektivt med andre sundhedsprofessionelle i akutte situationer. Dette kan være afgørende, især hvis en patient bliver akut dårlig under fysioterapeutisk behandling.</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20204"/>
              <a:buNone/>
            </a:pPr>
            <a:endParaRPr>
              <a:solidFill>
                <a:schemeClr val="dk1"/>
              </a:solidFill>
            </a:endParaRPr>
          </a:p>
          <a:p>
            <a:pPr marL="0" lvl="0" indent="0" algn="l" rtl="0">
              <a:spcBef>
                <a:spcPts val="0"/>
              </a:spcBef>
              <a:spcAft>
                <a:spcPts val="0"/>
              </a:spcAft>
              <a:buNone/>
            </a:pPr>
            <a:endParaRPr sz="2000"/>
          </a:p>
        </p:txBody>
      </p:sp>
      <p:sp>
        <p:nvSpPr>
          <p:cNvPr id="400" name="Google Shape;400;g2d3ce9b9ff3_0_503:notes"/>
          <p:cNvSpPr txBox="1"/>
          <p:nvPr/>
        </p:nvSpPr>
        <p:spPr>
          <a:xfrm>
            <a:off x="3884760" y="8685360"/>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2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8" name="Shape 408"/>
        <p:cNvGrpSpPr/>
        <p:nvPr/>
      </p:nvGrpSpPr>
      <p:grpSpPr>
        <a:xfrm>
          <a:off x="0" y="0"/>
          <a:ext cx="0" cy="0"/>
          <a:chOff x="0" y="0"/>
          <a:chExt cx="0" cy="0"/>
        </a:xfrm>
      </p:grpSpPr>
      <p:sp>
        <p:nvSpPr>
          <p:cNvPr id="409" name="Google Shape;409;g2d3ce9b9ff3_0_513: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0" name="Google Shape;410;g2d3ce9b9ff3_0_513:notes"/>
          <p:cNvSpPr txBox="1"/>
          <p:nvPr>
            <p:ph type="body" idx="1"/>
          </p:nvPr>
        </p:nvSpPr>
        <p:spPr>
          <a:xfrm>
            <a:off x="685800" y="440064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200" b="0" strike="noStrike">
                <a:solidFill>
                  <a:srgbClr val="000000"/>
                </a:solidFill>
                <a:latin typeface="Arial" panose="020B0604020202020204"/>
                <a:ea typeface="Arial" panose="020B0604020202020204"/>
                <a:cs typeface="Arial" panose="020B0604020202020204"/>
                <a:sym typeface="Arial" panose="020B0604020202020204"/>
              </a:rPr>
              <a:t>Triage er et system, hvor man ud fra vitalparametre og observationer kan fastlægge, hvor hurtigt der skal ske indgriben over for en given patient. </a:t>
            </a:r>
            <a:endParaRPr sz="1200" b="0" strike="noStrike">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None/>
            </a:pPr>
            <a:r>
              <a:rPr lang="en-US" sz="1200" b="0" strike="noStrike">
                <a:solidFill>
                  <a:srgbClr val="000000"/>
                </a:solidFill>
                <a:latin typeface="Arial" panose="020B0604020202020204"/>
                <a:ea typeface="Arial" panose="020B0604020202020204"/>
                <a:cs typeface="Arial" panose="020B0604020202020204"/>
                <a:sym typeface="Arial" panose="020B0604020202020204"/>
              </a:rPr>
              <a:t>Dette ledsages desuden af </a:t>
            </a:r>
            <a:r>
              <a:rPr lang="en-US" sz="1200" b="0" i="1" strike="noStrike">
                <a:solidFill>
                  <a:srgbClr val="000000"/>
                </a:solidFill>
                <a:latin typeface="Arial" panose="020B0604020202020204"/>
                <a:ea typeface="Arial" panose="020B0604020202020204"/>
                <a:cs typeface="Arial" panose="020B0604020202020204"/>
                <a:sym typeface="Arial" panose="020B0604020202020204"/>
              </a:rPr>
              <a:t>kontaktårsag</a:t>
            </a:r>
            <a:endParaRPr sz="1200" b="0" strike="noStrike">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None/>
            </a:pPr>
            <a:endParaRPr sz="1200" b="0" strike="noStrike">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None/>
            </a:pPr>
            <a:r>
              <a:rPr lang="en-US" sz="1200" b="0" i="1" strike="noStrike">
                <a:solidFill>
                  <a:srgbClr val="000000"/>
                </a:solidFill>
                <a:latin typeface="Arial" panose="020B0604020202020204"/>
                <a:ea typeface="Arial" panose="020B0604020202020204"/>
                <a:cs typeface="Arial" panose="020B0604020202020204"/>
                <a:sym typeface="Arial" panose="020B0604020202020204"/>
              </a:rPr>
              <a:t>Hvordan forestiller i jer en akut patient ser ud? </a:t>
            </a:r>
            <a:endParaRPr sz="1200" b="0" strike="noStrike">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None/>
            </a:pPr>
            <a:r>
              <a:rPr lang="en-US" sz="1200" b="0" i="1" strike="noStrike">
                <a:solidFill>
                  <a:srgbClr val="000000"/>
                </a:solidFill>
                <a:latin typeface="Arial" panose="020B0604020202020204"/>
                <a:ea typeface="Arial" panose="020B0604020202020204"/>
                <a:cs typeface="Arial" panose="020B0604020202020204"/>
                <a:sym typeface="Arial" panose="020B0604020202020204"/>
              </a:rPr>
              <a:t>Hvad tror i er den farligste indlæggelsesårsag (højst dødelighed)? </a:t>
            </a:r>
            <a:endParaRPr sz="1200" b="0" strike="noStrike">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None/>
            </a:pPr>
            <a:endParaRPr sz="1200" b="0" strike="noStrike">
              <a:latin typeface="Arial" panose="020B0604020202020204"/>
              <a:ea typeface="Arial" panose="020B0604020202020204"/>
              <a:cs typeface="Arial" panose="020B0604020202020204"/>
              <a:sym typeface="Arial" panose="020B0604020202020204"/>
            </a:endParaRPr>
          </a:p>
        </p:txBody>
      </p:sp>
      <p:sp>
        <p:nvSpPr>
          <p:cNvPr id="411" name="Google Shape;411;g2d3ce9b9ff3_0_513:notes"/>
          <p:cNvSpPr txBox="1"/>
          <p:nvPr/>
        </p:nvSpPr>
        <p:spPr>
          <a:xfrm>
            <a:off x="3884760" y="8685360"/>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2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g2d3ce9b9ff3_0_525:notes"/>
          <p:cNvSpPr txBox="1"/>
          <p:nvPr>
            <p:ph type="body" idx="1"/>
          </p:nvPr>
        </p:nvSpPr>
        <p:spPr>
          <a:xfrm>
            <a:off x="685800" y="4400640"/>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23" name="Google Shape;423;g2d3ce9b9ff3_0_525: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0" name="Shape 430"/>
        <p:cNvGrpSpPr/>
        <p:nvPr/>
      </p:nvGrpSpPr>
      <p:grpSpPr>
        <a:xfrm>
          <a:off x="0" y="0"/>
          <a:ext cx="0" cy="0"/>
          <a:chOff x="0" y="0"/>
          <a:chExt cx="0" cy="0"/>
        </a:xfrm>
      </p:grpSpPr>
      <p:sp>
        <p:nvSpPr>
          <p:cNvPr id="431" name="Google Shape;431;g2d3ce9b9ff3_0_533: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2" name="Google Shape;432;g2d3ce9b9ff3_0_533:notes"/>
          <p:cNvSpPr txBox="1"/>
          <p:nvPr>
            <p:ph type="body" idx="1"/>
          </p:nvPr>
        </p:nvSpPr>
        <p:spPr>
          <a:xfrm>
            <a:off x="685800" y="440064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200" b="0" strike="noStrike">
                <a:solidFill>
                  <a:srgbClr val="000000"/>
                </a:solidFill>
                <a:latin typeface="Arial" panose="020B0604020202020204"/>
                <a:ea typeface="Arial" panose="020B0604020202020204"/>
                <a:cs typeface="Arial" panose="020B0604020202020204"/>
                <a:sym typeface="Arial" panose="020B0604020202020204"/>
              </a:rPr>
              <a:t>Det skal i have en forståelse for </a:t>
            </a:r>
            <a:endParaRPr sz="1200" b="0" strike="noStrike">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None/>
            </a:pPr>
            <a:r>
              <a:rPr lang="en-US" sz="1200" b="0" strike="noStrike">
                <a:solidFill>
                  <a:srgbClr val="000000"/>
                </a:solidFill>
                <a:latin typeface="Arial" panose="020B0604020202020204"/>
                <a:ea typeface="Arial" panose="020B0604020202020204"/>
                <a:cs typeface="Arial" panose="020B0604020202020204"/>
                <a:sym typeface="Arial" panose="020B0604020202020204"/>
              </a:rPr>
              <a:t>Bruges altid ved nødkald, men i kan også bruge det, hvis i står med en dårlig pt. en dag </a:t>
            </a:r>
            <a:endParaRPr sz="1200" b="0" strike="noStrike">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None/>
            </a:pPr>
            <a:endParaRPr sz="1200" b="0" strike="noStrike">
              <a:latin typeface="Arial" panose="020B0604020202020204"/>
              <a:ea typeface="Arial" panose="020B0604020202020204"/>
              <a:cs typeface="Arial" panose="020B0604020202020204"/>
              <a:sym typeface="Arial" panose="020B0604020202020204"/>
            </a:endParaRPr>
          </a:p>
        </p:txBody>
      </p:sp>
      <p:sp>
        <p:nvSpPr>
          <p:cNvPr id="433" name="Google Shape;433;g2d3ce9b9ff3_0_533:notes"/>
          <p:cNvSpPr txBox="1"/>
          <p:nvPr/>
        </p:nvSpPr>
        <p:spPr>
          <a:xfrm>
            <a:off x="3884760" y="8685360"/>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2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8" name="Shape 438"/>
        <p:cNvGrpSpPr/>
        <p:nvPr/>
      </p:nvGrpSpPr>
      <p:grpSpPr>
        <a:xfrm>
          <a:off x="0" y="0"/>
          <a:ext cx="0" cy="0"/>
          <a:chOff x="0" y="0"/>
          <a:chExt cx="0" cy="0"/>
        </a:xfrm>
      </p:grpSpPr>
      <p:sp>
        <p:nvSpPr>
          <p:cNvPr id="439" name="Google Shape;439;g2d3ce9b9ff3_0_540:notes"/>
          <p:cNvSpPr txBox="1"/>
          <p:nvPr>
            <p:ph type="body" idx="1"/>
          </p:nvPr>
        </p:nvSpPr>
        <p:spPr>
          <a:xfrm>
            <a:off x="685800" y="4400640"/>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40" name="Google Shape;440;g2d3ce9b9ff3_0_540: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0" name="Shape 450"/>
        <p:cNvGrpSpPr/>
        <p:nvPr/>
      </p:nvGrpSpPr>
      <p:grpSpPr>
        <a:xfrm>
          <a:off x="0" y="0"/>
          <a:ext cx="0" cy="0"/>
          <a:chOff x="0" y="0"/>
          <a:chExt cx="0" cy="0"/>
        </a:xfrm>
      </p:grpSpPr>
      <p:sp>
        <p:nvSpPr>
          <p:cNvPr id="451" name="Google Shape;451;g2d3ce9b9ff3_0_551:notes"/>
          <p:cNvSpPr txBox="1"/>
          <p:nvPr>
            <p:ph type="body" idx="1"/>
          </p:nvPr>
        </p:nvSpPr>
        <p:spPr>
          <a:xfrm>
            <a:off x="685800" y="4400640"/>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52" name="Google Shape;452;g2d3ce9b9ff3_0_551: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2" name="Shape 462"/>
        <p:cNvGrpSpPr/>
        <p:nvPr/>
      </p:nvGrpSpPr>
      <p:grpSpPr>
        <a:xfrm>
          <a:off x="0" y="0"/>
          <a:ext cx="0" cy="0"/>
          <a:chOff x="0" y="0"/>
          <a:chExt cx="0" cy="0"/>
        </a:xfrm>
      </p:grpSpPr>
      <p:sp>
        <p:nvSpPr>
          <p:cNvPr id="463" name="Google Shape;463;g2d3ce9b9ff3_0_562:notes"/>
          <p:cNvSpPr txBox="1"/>
          <p:nvPr>
            <p:ph type="body" idx="1"/>
          </p:nvPr>
        </p:nvSpPr>
        <p:spPr>
          <a:xfrm>
            <a:off x="685800" y="4400640"/>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64" name="Google Shape;464;g2d3ce9b9ff3_0_562: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4" name="Shape 474"/>
        <p:cNvGrpSpPr/>
        <p:nvPr/>
      </p:nvGrpSpPr>
      <p:grpSpPr>
        <a:xfrm>
          <a:off x="0" y="0"/>
          <a:ext cx="0" cy="0"/>
          <a:chOff x="0" y="0"/>
          <a:chExt cx="0" cy="0"/>
        </a:xfrm>
      </p:grpSpPr>
      <p:sp>
        <p:nvSpPr>
          <p:cNvPr id="475" name="Google Shape;475;g2d3ce9b9ff3_0_573:notes"/>
          <p:cNvSpPr txBox="1"/>
          <p:nvPr>
            <p:ph type="body" idx="1"/>
          </p:nvPr>
        </p:nvSpPr>
        <p:spPr>
          <a:xfrm>
            <a:off x="685800" y="4400640"/>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76" name="Google Shape;476;g2d3ce9b9ff3_0_573: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7" name="Shape 487"/>
        <p:cNvGrpSpPr/>
        <p:nvPr/>
      </p:nvGrpSpPr>
      <p:grpSpPr>
        <a:xfrm>
          <a:off x="0" y="0"/>
          <a:ext cx="0" cy="0"/>
          <a:chOff x="0" y="0"/>
          <a:chExt cx="0" cy="0"/>
        </a:xfrm>
      </p:grpSpPr>
      <p:sp>
        <p:nvSpPr>
          <p:cNvPr id="488" name="Google Shape;488;g2d3ce9b9ff3_0_585:notes"/>
          <p:cNvSpPr txBox="1"/>
          <p:nvPr>
            <p:ph type="body" idx="1"/>
          </p:nvPr>
        </p:nvSpPr>
        <p:spPr>
          <a:xfrm>
            <a:off x="685800" y="4400640"/>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89" name="Google Shape;489;g2d3ce9b9ff3_0_585: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9" name="Shape 499"/>
        <p:cNvGrpSpPr/>
        <p:nvPr/>
      </p:nvGrpSpPr>
      <p:grpSpPr>
        <a:xfrm>
          <a:off x="0" y="0"/>
          <a:ext cx="0" cy="0"/>
          <a:chOff x="0" y="0"/>
          <a:chExt cx="0" cy="0"/>
        </a:xfrm>
      </p:grpSpPr>
      <p:sp>
        <p:nvSpPr>
          <p:cNvPr id="500" name="Google Shape;500;g2d3ce9b9ff3_0_596:notes"/>
          <p:cNvSpPr txBox="1"/>
          <p:nvPr>
            <p:ph type="body" idx="1"/>
          </p:nvPr>
        </p:nvSpPr>
        <p:spPr>
          <a:xfrm>
            <a:off x="685800" y="4400640"/>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01" name="Google Shape;501;g2d3ce9b9ff3_0_596: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2d3cdc1b175_0_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d3cdc1b17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Får i udleveret/adgang til tidligere eksamensspørgsmål således i kan øve jer?</a:t>
            </a:r>
            <a:br>
              <a:rPr lang="en-US"/>
            </a:br>
            <a:r>
              <a:rPr lang="en-US"/>
              <a:t>Ikke alt kan nås i løbet af undervisningen. </a:t>
            </a:r>
            <a:endParaRPr lang="en-US"/>
          </a:p>
          <a:p>
            <a:pPr marL="0" lvl="0" indent="0" algn="l" rtl="0">
              <a:spcBef>
                <a:spcPts val="0"/>
              </a:spcBef>
              <a:spcAft>
                <a:spcPts val="0"/>
              </a:spcAft>
              <a:buNone/>
            </a:pPr>
            <a:r>
              <a:rPr lang="en-US"/>
              <a:t>Det vigtigste er at få læst pensum. Kan ikke nødvendigvis forvente at bestå bare ved at møde op til undervisning. </a:t>
            </a:r>
            <a:endParaRPr lang="en-US"/>
          </a:p>
          <a:p>
            <a:pPr marL="0" lvl="0" indent="0" algn="l" rtl="0">
              <a:spcBef>
                <a:spcPts val="0"/>
              </a:spcBef>
              <a:spcAft>
                <a:spcPts val="0"/>
              </a:spcAft>
              <a:buNone/>
            </a:pPr>
            <a:r>
              <a:rPr lang="en-US"/>
              <a:t>Træn sammen!</a:t>
            </a:r>
            <a:endParaRPr lang="en-US"/>
          </a:p>
          <a:p>
            <a:pPr marL="0" lvl="0" indent="0" algn="l" rtl="0">
              <a:spcBef>
                <a:spcPts val="0"/>
              </a:spcBef>
              <a:spcAft>
                <a:spcPts val="0"/>
              </a:spcAft>
              <a:buNone/>
            </a:pPr>
            <a:r>
              <a:rPr lang="en-US"/>
              <a:t>Tal sammen!</a:t>
            </a:r>
            <a:endParaRPr lang="en-US"/>
          </a:p>
          <a:p>
            <a:pPr marL="0" lvl="0" indent="0" algn="l" rtl="0">
              <a:spcBef>
                <a:spcPts val="0"/>
              </a:spcBef>
              <a:spcAft>
                <a:spcPts val="0"/>
              </a:spcAft>
              <a:buNone/>
            </a:pPr>
            <a:r>
              <a:rPr lang="en-US"/>
              <a:t>Hæng jer ikke i petitesser!</a:t>
            </a:r>
            <a:endParaRPr lang="en-US"/>
          </a:p>
          <a:p>
            <a:pPr marL="0" lvl="0" indent="0" algn="l" rtl="0">
              <a:spcBef>
                <a:spcPts val="0"/>
              </a:spcBef>
              <a:spcAft>
                <a:spcPts val="0"/>
              </a:spcAft>
              <a:buNone/>
            </a:pPr>
            <a:r>
              <a:rPr lang="en-US"/>
              <a:t>Forstå logikken!</a:t>
            </a:r>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5" name="Shape 505"/>
        <p:cNvGrpSpPr/>
        <p:nvPr/>
      </p:nvGrpSpPr>
      <p:grpSpPr>
        <a:xfrm>
          <a:off x="0" y="0"/>
          <a:ext cx="0" cy="0"/>
          <a:chOff x="0" y="0"/>
          <a:chExt cx="0" cy="0"/>
        </a:xfrm>
      </p:grpSpPr>
      <p:sp>
        <p:nvSpPr>
          <p:cNvPr id="506" name="Google Shape;506;g2d3ce9b9ff3_0_601: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7" name="Google Shape;507;g2d3ce9b9ff3_0_601:notes"/>
          <p:cNvSpPr txBox="1"/>
          <p:nvPr>
            <p:ph type="body" idx="1"/>
          </p:nvPr>
        </p:nvSpPr>
        <p:spPr>
          <a:xfrm>
            <a:off x="685800" y="4400640"/>
            <a:ext cx="5486400" cy="3600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508" name="Google Shape;508;g2d3ce9b9ff3_0_601:notes"/>
          <p:cNvSpPr txBox="1"/>
          <p:nvPr/>
        </p:nvSpPr>
        <p:spPr>
          <a:xfrm>
            <a:off x="3884760" y="8685360"/>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2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6" name="Shape 516"/>
        <p:cNvGrpSpPr/>
        <p:nvPr/>
      </p:nvGrpSpPr>
      <p:grpSpPr>
        <a:xfrm>
          <a:off x="0" y="0"/>
          <a:ext cx="0" cy="0"/>
          <a:chOff x="0" y="0"/>
          <a:chExt cx="0" cy="0"/>
        </a:xfrm>
      </p:grpSpPr>
      <p:sp>
        <p:nvSpPr>
          <p:cNvPr id="517" name="Google Shape;517;g2d3ce9b9ff3_0_611: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8" name="Google Shape;518;g2d3ce9b9ff3_0_611:notes"/>
          <p:cNvSpPr txBox="1"/>
          <p:nvPr>
            <p:ph type="body" idx="1"/>
          </p:nvPr>
        </p:nvSpPr>
        <p:spPr>
          <a:xfrm>
            <a:off x="685800" y="440064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1200" b="0" strike="noStrike">
              <a:latin typeface="Arial" panose="020B0604020202020204"/>
              <a:ea typeface="Arial" panose="020B0604020202020204"/>
              <a:cs typeface="Arial" panose="020B0604020202020204"/>
              <a:sym typeface="Arial" panose="020B0604020202020204"/>
            </a:endParaRPr>
          </a:p>
        </p:txBody>
      </p:sp>
      <p:sp>
        <p:nvSpPr>
          <p:cNvPr id="519" name="Google Shape;519;g2d3ce9b9ff3_0_611:notes"/>
          <p:cNvSpPr txBox="1"/>
          <p:nvPr/>
        </p:nvSpPr>
        <p:spPr>
          <a:xfrm>
            <a:off x="3884760" y="8685360"/>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2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5" name="Shape 525"/>
        <p:cNvGrpSpPr/>
        <p:nvPr/>
      </p:nvGrpSpPr>
      <p:grpSpPr>
        <a:xfrm>
          <a:off x="0" y="0"/>
          <a:ext cx="0" cy="0"/>
          <a:chOff x="0" y="0"/>
          <a:chExt cx="0" cy="0"/>
        </a:xfrm>
      </p:grpSpPr>
      <p:sp>
        <p:nvSpPr>
          <p:cNvPr id="526" name="Google Shape;526;g2d3ce9b9ff3_0_619: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7" name="Google Shape;527;g2d3ce9b9ff3_0_619:notes"/>
          <p:cNvSpPr txBox="1"/>
          <p:nvPr>
            <p:ph type="body" idx="1"/>
          </p:nvPr>
        </p:nvSpPr>
        <p:spPr>
          <a:xfrm>
            <a:off x="685800" y="4400640"/>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200" b="0" strike="noStrike">
                <a:solidFill>
                  <a:srgbClr val="000000"/>
                </a:solidFill>
                <a:latin typeface="Arial" panose="020B0604020202020204"/>
                <a:ea typeface="Arial" panose="020B0604020202020204"/>
                <a:cs typeface="Arial" panose="020B0604020202020204"/>
                <a:sym typeface="Arial" panose="020B0604020202020204"/>
              </a:rPr>
              <a:t>Det her skema er en god ide at kigge på inden eksamen! </a:t>
            </a:r>
            <a:endParaRPr sz="1200" b="0" strike="noStrike">
              <a:latin typeface="Arial" panose="020B0604020202020204"/>
              <a:ea typeface="Arial" panose="020B0604020202020204"/>
              <a:cs typeface="Arial" panose="020B0604020202020204"/>
              <a:sym typeface="Arial" panose="020B0604020202020204"/>
            </a:endParaRPr>
          </a:p>
          <a:p>
            <a:pPr marL="0" lvl="0" indent="0" algn="l" rtl="0">
              <a:lnSpc>
                <a:spcPct val="100000"/>
              </a:lnSpc>
              <a:spcBef>
                <a:spcPts val="0"/>
              </a:spcBef>
              <a:spcAft>
                <a:spcPts val="0"/>
              </a:spcAft>
              <a:buNone/>
            </a:pPr>
            <a:r>
              <a:rPr lang="en-US" sz="1200" b="0" strike="noStrike">
                <a:solidFill>
                  <a:srgbClr val="000000"/>
                </a:solidFill>
                <a:latin typeface="Arial" panose="020B0604020202020204"/>
                <a:ea typeface="Arial" panose="020B0604020202020204"/>
                <a:cs typeface="Arial" panose="020B0604020202020204"/>
                <a:sym typeface="Arial" panose="020B0604020202020204"/>
              </a:rPr>
              <a:t>Obstruktivt = fx LE, trykpneumothorax el. lign. Obstruktion af kredsløbet udenfor hjertet.  </a:t>
            </a:r>
            <a:endParaRPr sz="1200" b="0" strike="noStrike">
              <a:latin typeface="Arial" panose="020B0604020202020204"/>
              <a:ea typeface="Arial" panose="020B0604020202020204"/>
              <a:cs typeface="Arial" panose="020B0604020202020204"/>
              <a:sym typeface="Arial" panose="020B0604020202020204"/>
            </a:endParaRPr>
          </a:p>
        </p:txBody>
      </p:sp>
      <p:sp>
        <p:nvSpPr>
          <p:cNvPr id="528" name="Google Shape;528;g2d3ce9b9ff3_0_619:notes"/>
          <p:cNvSpPr txBox="1"/>
          <p:nvPr/>
        </p:nvSpPr>
        <p:spPr>
          <a:xfrm>
            <a:off x="3884760" y="8685360"/>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2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3" name="Shape 533"/>
        <p:cNvGrpSpPr/>
        <p:nvPr/>
      </p:nvGrpSpPr>
      <p:grpSpPr>
        <a:xfrm>
          <a:off x="0" y="0"/>
          <a:ext cx="0" cy="0"/>
          <a:chOff x="0" y="0"/>
          <a:chExt cx="0" cy="0"/>
        </a:xfrm>
      </p:grpSpPr>
      <p:sp>
        <p:nvSpPr>
          <p:cNvPr id="534" name="Google Shape;534;g2d3ce9b9ff3_0_626:notes"/>
          <p:cNvSpPr txBox="1"/>
          <p:nvPr>
            <p:ph type="body" idx="1"/>
          </p:nvPr>
        </p:nvSpPr>
        <p:spPr>
          <a:xfrm>
            <a:off x="685800" y="4400640"/>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35" name="Google Shape;535;g2d3ce9b9ff3_0_626:notes"/>
          <p:cNvSpPr/>
          <p:nvPr>
            <p:ph type="sldImg" idx="2"/>
          </p:nvPr>
        </p:nvSpPr>
        <p:spPr>
          <a:xfrm>
            <a:off x="685800" y="1143000"/>
            <a:ext cx="5486400" cy="3085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g2d3cdc1b175_4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d3cdc1b175_4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2d3cdc1b175_4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d3cdc1b175_4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Generel plan for undervisningen. </a:t>
            </a:r>
            <a:endParaRPr lang="en-US"/>
          </a:p>
          <a:p>
            <a:pPr marL="0" lvl="0" indent="0" algn="l" rtl="0">
              <a:spcBef>
                <a:spcPts val="0"/>
              </a:spcBef>
              <a:spcAft>
                <a:spcPts val="0"/>
              </a:spcAft>
              <a:buNone/>
            </a:pPr>
            <a:r>
              <a:rPr lang="en-US"/>
              <a:t>Lektion 8 bliver formentlig:</a:t>
            </a:r>
            <a:endParaRPr lang="en-US"/>
          </a:p>
          <a:p>
            <a:pPr marL="457200" lvl="0" indent="-317500" algn="l" rtl="0">
              <a:spcBef>
                <a:spcPts val="0"/>
              </a:spcBef>
              <a:spcAft>
                <a:spcPts val="0"/>
              </a:spcAft>
              <a:buSzPts val="1400"/>
              <a:buChar char="●"/>
            </a:pPr>
            <a:r>
              <a:rPr lang="en-US"/>
              <a:t>Opfølgning</a:t>
            </a:r>
            <a:endParaRPr lang="en-US"/>
          </a:p>
          <a:p>
            <a:pPr marL="457200" lvl="0" indent="-317500" algn="l" rtl="0">
              <a:spcBef>
                <a:spcPts val="0"/>
              </a:spcBef>
              <a:spcAft>
                <a:spcPts val="0"/>
              </a:spcAft>
              <a:buSzPts val="1400"/>
              <a:buChar char="●"/>
            </a:pPr>
            <a:r>
              <a:rPr lang="en-US"/>
              <a:t>Svar på spørgsmål. </a:t>
            </a:r>
            <a:endParaRPr lang="en-US"/>
          </a:p>
          <a:p>
            <a:pPr marL="457200" lvl="0" indent="-317500" algn="l" rtl="0">
              <a:spcBef>
                <a:spcPts val="0"/>
              </a:spcBef>
              <a:spcAft>
                <a:spcPts val="0"/>
              </a:spcAft>
              <a:buSzPts val="1400"/>
              <a:buChar char="●"/>
            </a:pPr>
            <a:r>
              <a:rPr lang="en-US"/>
              <a:t>Eksameninformation</a:t>
            </a:r>
            <a:endParaRPr lang="en-US"/>
          </a:p>
          <a:p>
            <a:pPr marL="457200" lvl="0" indent="-317500" algn="l" rtl="0">
              <a:spcBef>
                <a:spcPts val="0"/>
              </a:spcBef>
              <a:spcAft>
                <a:spcPts val="0"/>
              </a:spcAft>
              <a:buSzPts val="1400"/>
              <a:buChar char="●"/>
            </a:pPr>
            <a:r>
              <a:rPr lang="en-US"/>
              <a:t>Øvelse af eksamensspørgsmål</a:t>
            </a:r>
            <a:endParaRPr lang="en-US"/>
          </a:p>
          <a:p>
            <a:pPr marL="457200" lvl="0" indent="-317500" algn="l" rtl="0">
              <a:spcBef>
                <a:spcPts val="0"/>
              </a:spcBef>
              <a:spcAft>
                <a:spcPts val="0"/>
              </a:spcAft>
              <a:buSzPts val="1400"/>
              <a:buChar char="●"/>
            </a:pPr>
            <a:r>
              <a:rPr lang="en-US"/>
              <a:t>Buffer for ting vi ikke nåede. </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2d3cdc1b175_4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d3cdc1b175_4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t>I de følgende slides vil jeg tale om hvorfor i også skal have et fag som sygdoms lære. De forskellige punkter er ikke skarpt adskilt. </a:t>
            </a:r>
            <a:endParaRPr lang="en-US"/>
          </a:p>
          <a:p>
            <a:pPr marL="0" lvl="0" indent="0" algn="l" rtl="0">
              <a:spcBef>
                <a:spcPts val="0"/>
              </a:spcBef>
              <a:spcAft>
                <a:spcPts val="0"/>
              </a:spcAft>
              <a:buNone/>
            </a:pPr>
            <a:r>
              <a:rPr lang="en-US"/>
              <a:t>Jeg forventer ikke præcise svar på spørgsmålene, men bare refleksion og jeres tanker. Tal gerne sammen med jeres medstuderende. </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2d3ce9b9ff3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d3ce9b9ff3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Hvorfor skal i overhovedet have denne undervisning? Bare byd ind!</a:t>
            </a:r>
            <a:endParaRPr lang="en-US"/>
          </a:p>
          <a:p>
            <a:pPr marL="0" lvl="0" indent="0" algn="l" rtl="0">
              <a:spcBef>
                <a:spcPts val="0"/>
              </a:spcBef>
              <a:spcAft>
                <a:spcPts val="0"/>
              </a:spcAft>
              <a:buNone/>
            </a:pPr>
          </a:p>
          <a:p>
            <a:pPr marL="0" lvl="0" indent="0" algn="l" rtl="0">
              <a:spcBef>
                <a:spcPts val="0"/>
              </a:spcBef>
              <a:spcAft>
                <a:spcPts val="0"/>
              </a:spcAft>
              <a:buNone/>
            </a:pPr>
            <a:r>
              <a:rPr lang="en-US"/>
              <a:t>Grænserne her er ganske flydende hvilket også vil fremgå af de næste slides, hvor problemstillingerne kan passes ind under flere af ovenstående punkter.</a:t>
            </a:r>
            <a:endParaRPr lang="en-US"/>
          </a:p>
          <a:p>
            <a:pPr marL="45720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txBox="1"/>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type="subTitle" idx="1"/>
          </p:nvPr>
        </p:nvSpPr>
        <p:spPr>
          <a:xfrm>
            <a:off x="390525" y="2789130"/>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57" name="Shape 57"/>
        <p:cNvGrpSpPr/>
        <p:nvPr/>
      </p:nvGrpSpPr>
      <p:grpSpPr>
        <a:xfrm>
          <a:off x="0" y="0"/>
          <a:ext cx="0" cy="0"/>
          <a:chOff x="0" y="0"/>
          <a:chExt cx="0" cy="0"/>
        </a:xfrm>
      </p:grpSpPr>
      <p:sp>
        <p:nvSpPr>
          <p:cNvPr id="58" name="Google Shape;58;p11"/>
          <p:cNvSpPr txBox="1"/>
          <p:nvPr>
            <p:ph type="title" hasCustomPrompt="1"/>
          </p:nvPr>
        </p:nvSpPr>
        <p:spPr>
          <a:xfrm>
            <a:off x="475500" y="1258525"/>
            <a:ext cx="82221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type="body" idx="1"/>
          </p:nvPr>
        </p:nvSpPr>
        <p:spPr>
          <a:xfrm>
            <a:off x="475500" y="3304625"/>
            <a:ext cx="82221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60" name="Google Shape;60;p11"/>
          <p:cNvSpPr txBox="1"/>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accent4"/>
        </a:solidFill>
        <a:effectLst/>
      </p:bgPr>
    </p:bg>
    <p:spTree>
      <p:nvGrpSpPr>
        <p:cNvPr id="61" name="Shape 61"/>
        <p:cNvGrpSpPr/>
        <p:nvPr/>
      </p:nvGrpSpPr>
      <p:grpSpPr>
        <a:xfrm>
          <a:off x="0" y="0"/>
          <a:ext cx="0" cy="0"/>
          <a:chOff x="0" y="0"/>
          <a:chExt cx="0" cy="0"/>
        </a:xfrm>
      </p:grpSpPr>
      <p:sp>
        <p:nvSpPr>
          <p:cNvPr id="62" name="Google Shape;62;p12"/>
          <p:cNvSpPr txBox="1"/>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matchingName="Title, 4 Content">
  <p:cSld name="FOUR_OBJECTS">
    <p:spTree>
      <p:nvGrpSpPr>
        <p:cNvPr id="63" name="Shape 63"/>
        <p:cNvGrpSpPr/>
        <p:nvPr/>
      </p:nvGrpSpPr>
      <p:grpSpPr>
        <a:xfrm>
          <a:off x="0" y="0"/>
          <a:ext cx="0" cy="0"/>
          <a:chOff x="0" y="0"/>
          <a:chExt cx="0" cy="0"/>
        </a:xfrm>
      </p:grpSpPr>
      <p:sp>
        <p:nvSpPr>
          <p:cNvPr id="64" name="Google Shape;64;p13"/>
          <p:cNvSpPr txBox="1"/>
          <p:nvPr>
            <p:ph type="title"/>
          </p:nvPr>
        </p:nvSpPr>
        <p:spPr>
          <a:xfrm>
            <a:off x="628560" y="273780"/>
            <a:ext cx="7886700" cy="994200"/>
          </a:xfrm>
          <a:prstGeom prst="rect">
            <a:avLst/>
          </a:prstGeom>
          <a:noFill/>
          <a:ln>
            <a:noFill/>
          </a:ln>
        </p:spPr>
        <p:txBody>
          <a:bodyPr spcFirstLastPara="1" wrap="square" lIns="0" tIns="0" rIns="0" bIns="0" anchor="ctr" anchorCtr="0">
            <a:normAutofit/>
          </a:bodyPr>
          <a:lstStyle>
            <a:lvl1pPr lvl="0" algn="l">
              <a:spcBef>
                <a:spcPts val="0"/>
              </a:spcBef>
              <a:spcAft>
                <a:spcPts val="0"/>
              </a:spcAft>
              <a:buSzPts val="3200"/>
              <a:buNone/>
              <a:defRPr/>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65" name="Google Shape;65;p13"/>
          <p:cNvSpPr txBox="1"/>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800"/>
              <a:buNone/>
              <a:defRPr/>
            </a:lvl1pPr>
            <a:lvl2pPr marL="914400" lvl="1" indent="-228600" algn="l">
              <a:spcBef>
                <a:spcPts val="1200"/>
              </a:spcBef>
              <a:spcAft>
                <a:spcPts val="0"/>
              </a:spcAft>
              <a:buSzPts val="1400"/>
              <a:buNone/>
              <a:defRPr/>
            </a:lvl2pPr>
            <a:lvl3pPr marL="1371600" lvl="2" indent="-228600" algn="l">
              <a:spcBef>
                <a:spcPts val="1200"/>
              </a:spcBef>
              <a:spcAft>
                <a:spcPts val="0"/>
              </a:spcAft>
              <a:buSzPts val="1400"/>
              <a:buNone/>
              <a:defRPr/>
            </a:lvl3pPr>
            <a:lvl4pPr marL="1828800" lvl="3" indent="-228600" algn="l">
              <a:spcBef>
                <a:spcPts val="1200"/>
              </a:spcBef>
              <a:spcAft>
                <a:spcPts val="0"/>
              </a:spcAft>
              <a:buSzPts val="1400"/>
              <a:buNone/>
              <a:defRPr/>
            </a:lvl4pPr>
            <a:lvl5pPr marL="2286000" lvl="4" indent="-228600" algn="l">
              <a:spcBef>
                <a:spcPts val="1200"/>
              </a:spcBef>
              <a:spcAft>
                <a:spcPts val="0"/>
              </a:spcAft>
              <a:buSzPts val="1400"/>
              <a:buNone/>
              <a:defRPr/>
            </a:lvl5pPr>
            <a:lvl6pPr marL="2743200" lvl="5" indent="-228600" algn="l">
              <a:spcBef>
                <a:spcPts val="1200"/>
              </a:spcBef>
              <a:spcAft>
                <a:spcPts val="0"/>
              </a:spcAft>
              <a:buSzPts val="1400"/>
              <a:buNone/>
              <a:defRPr/>
            </a:lvl6pPr>
            <a:lvl7pPr marL="3200400" lvl="6" indent="-228600" algn="l">
              <a:spcBef>
                <a:spcPts val="1200"/>
              </a:spcBef>
              <a:spcAft>
                <a:spcPts val="0"/>
              </a:spcAft>
              <a:buSzPts val="1400"/>
              <a:buNone/>
              <a:defRPr/>
            </a:lvl7pPr>
            <a:lvl8pPr marL="3657600" lvl="7" indent="-228600" algn="l">
              <a:spcBef>
                <a:spcPts val="1200"/>
              </a:spcBef>
              <a:spcAft>
                <a:spcPts val="0"/>
              </a:spcAft>
              <a:buSzPts val="1400"/>
              <a:buNone/>
              <a:defRPr/>
            </a:lvl8pPr>
            <a:lvl9pPr marL="4114800" lvl="8" indent="-228600" algn="l">
              <a:spcBef>
                <a:spcPts val="1200"/>
              </a:spcBef>
              <a:spcAft>
                <a:spcPts val="1200"/>
              </a:spcAft>
              <a:buSzPts val="1400"/>
              <a:buNone/>
              <a:defRPr/>
            </a:lvl9pPr>
          </a:lstStyle>
          <a:p/>
        </p:txBody>
      </p:sp>
      <p:sp>
        <p:nvSpPr>
          <p:cNvPr id="66" name="Google Shape;66;p13"/>
          <p:cNvSpPr txBox="1"/>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800"/>
              <a:buNone/>
              <a:defRPr/>
            </a:lvl1pPr>
            <a:lvl2pPr marL="914400" lvl="1" indent="-228600" algn="l">
              <a:spcBef>
                <a:spcPts val="1200"/>
              </a:spcBef>
              <a:spcAft>
                <a:spcPts val="0"/>
              </a:spcAft>
              <a:buSzPts val="1400"/>
              <a:buNone/>
              <a:defRPr/>
            </a:lvl2pPr>
            <a:lvl3pPr marL="1371600" lvl="2" indent="-228600" algn="l">
              <a:spcBef>
                <a:spcPts val="1200"/>
              </a:spcBef>
              <a:spcAft>
                <a:spcPts val="0"/>
              </a:spcAft>
              <a:buSzPts val="1400"/>
              <a:buNone/>
              <a:defRPr/>
            </a:lvl3pPr>
            <a:lvl4pPr marL="1828800" lvl="3" indent="-228600" algn="l">
              <a:spcBef>
                <a:spcPts val="1200"/>
              </a:spcBef>
              <a:spcAft>
                <a:spcPts val="0"/>
              </a:spcAft>
              <a:buSzPts val="1400"/>
              <a:buNone/>
              <a:defRPr/>
            </a:lvl4pPr>
            <a:lvl5pPr marL="2286000" lvl="4" indent="-228600" algn="l">
              <a:spcBef>
                <a:spcPts val="1200"/>
              </a:spcBef>
              <a:spcAft>
                <a:spcPts val="0"/>
              </a:spcAft>
              <a:buSzPts val="1400"/>
              <a:buNone/>
              <a:defRPr/>
            </a:lvl5pPr>
            <a:lvl6pPr marL="2743200" lvl="5" indent="-228600" algn="l">
              <a:spcBef>
                <a:spcPts val="1200"/>
              </a:spcBef>
              <a:spcAft>
                <a:spcPts val="0"/>
              </a:spcAft>
              <a:buSzPts val="1400"/>
              <a:buNone/>
              <a:defRPr/>
            </a:lvl6pPr>
            <a:lvl7pPr marL="3200400" lvl="6" indent="-228600" algn="l">
              <a:spcBef>
                <a:spcPts val="1200"/>
              </a:spcBef>
              <a:spcAft>
                <a:spcPts val="0"/>
              </a:spcAft>
              <a:buSzPts val="1400"/>
              <a:buNone/>
              <a:defRPr/>
            </a:lvl7pPr>
            <a:lvl8pPr marL="3657600" lvl="7" indent="-228600" algn="l">
              <a:spcBef>
                <a:spcPts val="1200"/>
              </a:spcBef>
              <a:spcAft>
                <a:spcPts val="0"/>
              </a:spcAft>
              <a:buSzPts val="1400"/>
              <a:buNone/>
              <a:defRPr/>
            </a:lvl8pPr>
            <a:lvl9pPr marL="4114800" lvl="8" indent="-228600" algn="l">
              <a:spcBef>
                <a:spcPts val="1200"/>
              </a:spcBef>
              <a:spcAft>
                <a:spcPts val="1200"/>
              </a:spcAft>
              <a:buSzPts val="1400"/>
              <a:buNone/>
              <a:defRPr/>
            </a:lvl9pPr>
          </a:lstStyle>
          <a:p/>
        </p:txBody>
      </p:sp>
      <p:sp>
        <p:nvSpPr>
          <p:cNvPr id="67" name="Google Shape;67;p13"/>
          <p:cNvSpPr txBox="1"/>
          <p:nvPr>
            <p:ph type="body" idx="3"/>
          </p:nvPr>
        </p:nvSpPr>
        <p:spPr>
          <a:xfrm>
            <a:off x="457110" y="2761560"/>
            <a:ext cx="4015800" cy="1422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800"/>
              <a:buNone/>
              <a:defRPr/>
            </a:lvl1pPr>
            <a:lvl2pPr marL="914400" lvl="1" indent="-228600" algn="l">
              <a:spcBef>
                <a:spcPts val="1200"/>
              </a:spcBef>
              <a:spcAft>
                <a:spcPts val="0"/>
              </a:spcAft>
              <a:buSzPts val="1400"/>
              <a:buNone/>
              <a:defRPr/>
            </a:lvl2pPr>
            <a:lvl3pPr marL="1371600" lvl="2" indent="-228600" algn="l">
              <a:spcBef>
                <a:spcPts val="1200"/>
              </a:spcBef>
              <a:spcAft>
                <a:spcPts val="0"/>
              </a:spcAft>
              <a:buSzPts val="1400"/>
              <a:buNone/>
              <a:defRPr/>
            </a:lvl3pPr>
            <a:lvl4pPr marL="1828800" lvl="3" indent="-228600" algn="l">
              <a:spcBef>
                <a:spcPts val="1200"/>
              </a:spcBef>
              <a:spcAft>
                <a:spcPts val="0"/>
              </a:spcAft>
              <a:buSzPts val="1400"/>
              <a:buNone/>
              <a:defRPr/>
            </a:lvl4pPr>
            <a:lvl5pPr marL="2286000" lvl="4" indent="-228600" algn="l">
              <a:spcBef>
                <a:spcPts val="1200"/>
              </a:spcBef>
              <a:spcAft>
                <a:spcPts val="0"/>
              </a:spcAft>
              <a:buSzPts val="1400"/>
              <a:buNone/>
              <a:defRPr/>
            </a:lvl5pPr>
            <a:lvl6pPr marL="2743200" lvl="5" indent="-228600" algn="l">
              <a:spcBef>
                <a:spcPts val="1200"/>
              </a:spcBef>
              <a:spcAft>
                <a:spcPts val="0"/>
              </a:spcAft>
              <a:buSzPts val="1400"/>
              <a:buNone/>
              <a:defRPr/>
            </a:lvl6pPr>
            <a:lvl7pPr marL="3200400" lvl="6" indent="-228600" algn="l">
              <a:spcBef>
                <a:spcPts val="1200"/>
              </a:spcBef>
              <a:spcAft>
                <a:spcPts val="0"/>
              </a:spcAft>
              <a:buSzPts val="1400"/>
              <a:buNone/>
              <a:defRPr/>
            </a:lvl7pPr>
            <a:lvl8pPr marL="3657600" lvl="7" indent="-228600" algn="l">
              <a:spcBef>
                <a:spcPts val="1200"/>
              </a:spcBef>
              <a:spcAft>
                <a:spcPts val="0"/>
              </a:spcAft>
              <a:buSzPts val="1400"/>
              <a:buNone/>
              <a:defRPr/>
            </a:lvl8pPr>
            <a:lvl9pPr marL="4114800" lvl="8" indent="-228600" algn="l">
              <a:spcBef>
                <a:spcPts val="1200"/>
              </a:spcBef>
              <a:spcAft>
                <a:spcPts val="1200"/>
              </a:spcAft>
              <a:buSzPts val="1400"/>
              <a:buNone/>
              <a:defRPr/>
            </a:lvl9pPr>
          </a:lstStyle>
          <a:p/>
        </p:txBody>
      </p:sp>
      <p:sp>
        <p:nvSpPr>
          <p:cNvPr id="68" name="Google Shape;68;p13"/>
          <p:cNvSpPr txBox="1"/>
          <p:nvPr>
            <p:ph type="body" idx="4"/>
          </p:nvPr>
        </p:nvSpPr>
        <p:spPr>
          <a:xfrm>
            <a:off x="4673970" y="2761560"/>
            <a:ext cx="4015800" cy="142260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800"/>
              <a:buNone/>
              <a:defRPr/>
            </a:lvl1pPr>
            <a:lvl2pPr marL="914400" lvl="1" indent="-228600" algn="l">
              <a:spcBef>
                <a:spcPts val="1200"/>
              </a:spcBef>
              <a:spcAft>
                <a:spcPts val="0"/>
              </a:spcAft>
              <a:buSzPts val="1400"/>
              <a:buNone/>
              <a:defRPr/>
            </a:lvl2pPr>
            <a:lvl3pPr marL="1371600" lvl="2" indent="-228600" algn="l">
              <a:spcBef>
                <a:spcPts val="1200"/>
              </a:spcBef>
              <a:spcAft>
                <a:spcPts val="0"/>
              </a:spcAft>
              <a:buSzPts val="1400"/>
              <a:buNone/>
              <a:defRPr/>
            </a:lvl3pPr>
            <a:lvl4pPr marL="1828800" lvl="3" indent="-228600" algn="l">
              <a:spcBef>
                <a:spcPts val="1200"/>
              </a:spcBef>
              <a:spcAft>
                <a:spcPts val="0"/>
              </a:spcAft>
              <a:buSzPts val="1400"/>
              <a:buNone/>
              <a:defRPr/>
            </a:lvl4pPr>
            <a:lvl5pPr marL="2286000" lvl="4" indent="-228600" algn="l">
              <a:spcBef>
                <a:spcPts val="1200"/>
              </a:spcBef>
              <a:spcAft>
                <a:spcPts val="0"/>
              </a:spcAft>
              <a:buSzPts val="1400"/>
              <a:buNone/>
              <a:defRPr/>
            </a:lvl5pPr>
            <a:lvl6pPr marL="2743200" lvl="5" indent="-228600" algn="l">
              <a:spcBef>
                <a:spcPts val="1200"/>
              </a:spcBef>
              <a:spcAft>
                <a:spcPts val="0"/>
              </a:spcAft>
              <a:buSzPts val="1400"/>
              <a:buNone/>
              <a:defRPr/>
            </a:lvl6pPr>
            <a:lvl7pPr marL="3200400" lvl="6" indent="-228600" algn="l">
              <a:spcBef>
                <a:spcPts val="1200"/>
              </a:spcBef>
              <a:spcAft>
                <a:spcPts val="0"/>
              </a:spcAft>
              <a:buSzPts val="1400"/>
              <a:buNone/>
              <a:defRPr/>
            </a:lvl7pPr>
            <a:lvl8pPr marL="3657600" lvl="7" indent="-228600" algn="l">
              <a:spcBef>
                <a:spcPts val="1200"/>
              </a:spcBef>
              <a:spcAft>
                <a:spcPts val="0"/>
              </a:spcAft>
              <a:buSzPts val="1400"/>
              <a:buNone/>
              <a:defRPr/>
            </a:lvl8pPr>
            <a:lvl9pPr marL="4114800" lvl="8" indent="-228600" algn="l">
              <a:spcBef>
                <a:spcPts val="1200"/>
              </a:spcBef>
              <a:spcAft>
                <a:spcPts val="12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8"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4"/>
          <p:cNvSpPr txBox="1"/>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23" name="Google Shape;23;p4"/>
          <p:cNvSpPr txBox="1"/>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4"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5"/>
          <p:cNvSpPr txBox="1"/>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type="body" idx="1"/>
          </p:nvPr>
        </p:nvSpPr>
        <p:spPr>
          <a:xfrm>
            <a:off x="47190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9" name="Google Shape;29;p5"/>
          <p:cNvSpPr txBox="1"/>
          <p:nvPr>
            <p:ph type="body" idx="2"/>
          </p:nvPr>
        </p:nvSpPr>
        <p:spPr>
          <a:xfrm>
            <a:off x="469425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0" name="Google Shape;30;p5"/>
          <p:cNvSpPr txBox="1"/>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6"/>
          <p:cNvSpPr txBox="1"/>
          <p:nvPr>
            <p:ph type="title"/>
          </p:nvPr>
        </p:nvSpPr>
        <p:spPr>
          <a:xfrm>
            <a:off x="98250" y="16350"/>
            <a:ext cx="8826600" cy="6027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7"/>
          <p:cNvSpPr txBox="1"/>
          <p:nvPr>
            <p:ph type="title"/>
          </p:nvPr>
        </p:nvSpPr>
        <p:spPr>
          <a:xfrm>
            <a:off x="226078" y="357800"/>
            <a:ext cx="2808000" cy="953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type="body" idx="1"/>
          </p:nvPr>
        </p:nvSpPr>
        <p:spPr>
          <a:xfrm>
            <a:off x="226075" y="1465800"/>
            <a:ext cx="2808000" cy="3163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10"/>
          <p:cNvSpPr txBox="1"/>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1.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image" Target="../media/image17.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1.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5.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5.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hyperlink" Target="mailto:andreas.svendsen@gmail.com" TargetMode="Externa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5.xml"/><Relationship Id="rId2" Type="http://schemas.openxmlformats.org/officeDocument/2006/relationships/image" Target="../media/image32.jpeg"/><Relationship Id="rId1"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33.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image" Target="../media/image35.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image" Target="../media/image36.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image" Target="../media/image37.jpe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hyperlink" Target="https://ucl.itslearning.com/plans/courses/18838/topics/74652"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image" Target="../media/image4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image" Target="../media/image45.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image" Target="../media/image46.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image" Target="../media/image47.jpe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2.xml"/><Relationship Id="rId2" Type="http://schemas.openxmlformats.org/officeDocument/2006/relationships/image" Target="../media/image49.jpeg"/><Relationship Id="rId1"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hyperlink" Target="https://www.dr.dk/drtv/se/med-livet-i-haenderne_-et-nyt-liv_438018"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4.GI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2" name="Shape 72"/>
        <p:cNvGrpSpPr/>
        <p:nvPr/>
      </p:nvGrpSpPr>
      <p:grpSpPr>
        <a:xfrm>
          <a:off x="0" y="0"/>
          <a:ext cx="0" cy="0"/>
          <a:chOff x="0" y="0"/>
          <a:chExt cx="0" cy="0"/>
        </a:xfrm>
      </p:grpSpPr>
      <p:sp>
        <p:nvSpPr>
          <p:cNvPr id="73" name="Google Shape;73;p14"/>
          <p:cNvSpPr txBox="1"/>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Sygdomslære</a:t>
            </a:r>
            <a:endParaRPr lang="en-US"/>
          </a:p>
        </p:txBody>
      </p:sp>
      <p:sp>
        <p:nvSpPr>
          <p:cNvPr id="74" name="Google Shape;74;p14"/>
          <p:cNvSpPr txBox="1"/>
          <p:nvPr>
            <p:ph type="subTitle" idx="1"/>
          </p:nvPr>
        </p:nvSpPr>
        <p:spPr>
          <a:xfrm>
            <a:off x="390525" y="2789110"/>
            <a:ext cx="8222100" cy="16320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US" sz="2940"/>
              <a:t>Medicin &amp; kirurgi</a:t>
            </a:r>
            <a:endParaRPr sz="2940"/>
          </a:p>
          <a:p>
            <a:pPr marL="0" lvl="0" indent="0" algn="l" rtl="0">
              <a:lnSpc>
                <a:spcPct val="80000"/>
              </a:lnSpc>
              <a:spcBef>
                <a:spcPts val="0"/>
              </a:spcBef>
              <a:spcAft>
                <a:spcPts val="0"/>
              </a:spcAft>
              <a:buSzPts val="935"/>
              <a:buNone/>
            </a:pPr>
            <a:r>
              <a:rPr lang="en-US" sz="2940"/>
              <a:t>Lektion 1</a:t>
            </a:r>
            <a:endParaRPr sz="2940"/>
          </a:p>
          <a:p>
            <a:pPr marL="0" lvl="0" indent="0" algn="l" rtl="0">
              <a:lnSpc>
                <a:spcPct val="80000"/>
              </a:lnSpc>
              <a:spcBef>
                <a:spcPts val="0"/>
              </a:spcBef>
              <a:spcAft>
                <a:spcPts val="0"/>
              </a:spcAft>
              <a:buSzPts val="935"/>
              <a:buNone/>
            </a:pPr>
            <a:r>
              <a:rPr lang="en-US" sz="2940"/>
              <a:t>Introduktion til faget og den akutte patient </a:t>
            </a:r>
            <a:endParaRPr sz="2940"/>
          </a:p>
        </p:txBody>
      </p:sp>
      <p:pic>
        <p:nvPicPr>
          <p:cNvPr id="75" name="Google Shape;75;p14" descr="snoopy is wearing a stethoscope around his neck and carrying a blue briefcase (Til rådighed fra Tenor)"/>
          <p:cNvPicPr preferRelativeResize="0"/>
          <p:nvPr/>
        </p:nvPicPr>
        <p:blipFill>
          <a:blip r:embed="rId1"/>
          <a:stretch>
            <a:fillRect/>
          </a:stretch>
        </p:blipFill>
        <p:spPr>
          <a:xfrm>
            <a:off x="6705949" y="315299"/>
            <a:ext cx="1755375" cy="2818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25702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Helhedsforståelse af patientens tilstand</a:t>
            </a:r>
            <a:endParaRPr sz="3200"/>
          </a:p>
        </p:txBody>
      </p:sp>
      <p:sp>
        <p:nvSpPr>
          <p:cNvPr id="139" name="Google Shape;139;p23"/>
          <p:cNvSpPr txBox="1"/>
          <p:nvPr>
            <p:ph type="body" idx="4294967295"/>
          </p:nvPr>
        </p:nvSpPr>
        <p:spPr>
          <a:xfrm>
            <a:off x="37825" y="748825"/>
            <a:ext cx="5987700" cy="4292400"/>
          </a:xfrm>
          <a:prstGeom prst="rect">
            <a:avLst/>
          </a:prstGeom>
        </p:spPr>
        <p:txBody>
          <a:bodyPr spcFirstLastPara="1" wrap="square" lIns="91425" tIns="91425" rIns="91425" bIns="91425" anchor="t" anchorCtr="0">
            <a:normAutofit fontScale="92500" lnSpcReduction="20000"/>
          </a:bodyPr>
          <a:lstStyle/>
          <a:p>
            <a:pPr marL="457200" lvl="0" indent="-334010" algn="l" rtl="0">
              <a:lnSpc>
                <a:spcPct val="150000"/>
              </a:lnSpc>
              <a:spcBef>
                <a:spcPts val="0"/>
              </a:spcBef>
              <a:spcAft>
                <a:spcPts val="0"/>
              </a:spcAft>
              <a:buSzPct val="100000"/>
              <a:buChar char="●"/>
            </a:pPr>
            <a:r>
              <a:rPr lang="en-US"/>
              <a:t>D</a:t>
            </a:r>
            <a:r>
              <a:rPr lang="en-US"/>
              <a:t>el af et tværfagligt team i sundhedsvæsenet. </a:t>
            </a:r>
            <a:endParaRPr lang="en-US"/>
          </a:p>
          <a:p>
            <a:pPr marL="450215" lvl="0" indent="-334010" algn="l" rtl="0">
              <a:lnSpc>
                <a:spcPct val="150000"/>
              </a:lnSpc>
              <a:spcBef>
                <a:spcPts val="0"/>
              </a:spcBef>
              <a:spcAft>
                <a:spcPts val="0"/>
              </a:spcAft>
              <a:buSzPct val="100000"/>
              <a:buChar char="●"/>
            </a:pPr>
            <a:r>
              <a:rPr lang="en-US"/>
              <a:t>Kendskab til medicin og kirurgi bedrer forståelsen for patientens samlede behandlingsforløb og hvordan fysioterapi spiller sammen med andre behandlingsformer.</a:t>
            </a:r>
            <a:endParaRPr lang="en-US"/>
          </a:p>
          <a:p>
            <a:pPr marL="457200" lvl="0" indent="-334010" algn="l" rtl="0">
              <a:lnSpc>
                <a:spcPct val="150000"/>
              </a:lnSpc>
              <a:spcBef>
                <a:spcPts val="0"/>
              </a:spcBef>
              <a:spcAft>
                <a:spcPts val="0"/>
              </a:spcAft>
              <a:buSzPct val="100000"/>
              <a:buChar char="●"/>
            </a:pPr>
            <a:r>
              <a:rPr lang="en-US" b="1"/>
              <a:t>Case: </a:t>
            </a:r>
            <a:r>
              <a:rPr lang="en-US"/>
              <a:t>En 55-årig mand kommer til fysioterapi efter en knæoperation. Han har også diabetes type 2 og tager blodfortyndende medicin.</a:t>
            </a:r>
            <a:endParaRPr lang="en-US"/>
          </a:p>
          <a:p>
            <a:pPr marL="457200" lvl="0" indent="-334010" algn="l" rtl="0">
              <a:lnSpc>
                <a:spcPct val="150000"/>
              </a:lnSpc>
              <a:spcBef>
                <a:spcPts val="0"/>
              </a:spcBef>
              <a:spcAft>
                <a:spcPts val="0"/>
              </a:spcAft>
              <a:buSzPct val="100000"/>
              <a:buChar char="●"/>
            </a:pPr>
            <a:r>
              <a:rPr lang="en-US" b="1"/>
              <a:t>Spørgsmål: </a:t>
            </a:r>
            <a:r>
              <a:rPr lang="en-US"/>
              <a:t>Hvad tænker i?</a:t>
            </a:r>
            <a:endParaRPr lang="en-US"/>
          </a:p>
          <a:p>
            <a:pPr marL="720090" lvl="1" indent="-310515" algn="l" rtl="0">
              <a:lnSpc>
                <a:spcPct val="150000"/>
              </a:lnSpc>
              <a:spcBef>
                <a:spcPts val="0"/>
              </a:spcBef>
              <a:spcAft>
                <a:spcPts val="0"/>
              </a:spcAft>
              <a:buSzPct val="100000"/>
              <a:buChar char="○"/>
            </a:pPr>
            <a:r>
              <a:rPr lang="en-US"/>
              <a:t>Hvordan påvirker patientens diabetes og medicin din tilgang til genoptræningen? Hvordan ville du tilpasse din behandlingsplan?</a:t>
            </a:r>
            <a:endParaRPr lang="en-US"/>
          </a:p>
          <a:p>
            <a:pPr marL="0" lvl="0" indent="0" algn="l" rtl="0">
              <a:lnSpc>
                <a:spcPct val="150000"/>
              </a:lnSpc>
              <a:spcBef>
                <a:spcPts val="1200"/>
              </a:spcBef>
              <a:spcAft>
                <a:spcPts val="1200"/>
              </a:spcAft>
              <a:buNone/>
            </a:pPr>
          </a:p>
        </p:txBody>
      </p:sp>
      <p:pic>
        <p:nvPicPr>
          <p:cNvPr id="140" name="Google Shape;140;p23"/>
          <p:cNvPicPr preferRelativeResize="0"/>
          <p:nvPr/>
        </p:nvPicPr>
        <p:blipFill>
          <a:blip r:embed="rId1"/>
          <a:stretch>
            <a:fillRect/>
          </a:stretch>
        </p:blipFill>
        <p:spPr>
          <a:xfrm>
            <a:off x="6215550" y="748825"/>
            <a:ext cx="2584899" cy="2023826"/>
          </a:xfrm>
          <a:prstGeom prst="rect">
            <a:avLst/>
          </a:prstGeom>
          <a:noFill/>
          <a:ln>
            <a:noFill/>
          </a:ln>
        </p:spPr>
      </p:pic>
      <p:pic>
        <p:nvPicPr>
          <p:cNvPr id="141" name="Google Shape;141;p23"/>
          <p:cNvPicPr preferRelativeResize="0"/>
          <p:nvPr/>
        </p:nvPicPr>
        <p:blipFill>
          <a:blip r:embed="rId2"/>
          <a:stretch>
            <a:fillRect/>
          </a:stretch>
        </p:blipFill>
        <p:spPr>
          <a:xfrm>
            <a:off x="6158788" y="2918775"/>
            <a:ext cx="2698424" cy="20238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25702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Sikkerhed og kontraindikation</a:t>
            </a:r>
            <a:endParaRPr sz="3200"/>
          </a:p>
        </p:txBody>
      </p:sp>
      <p:sp>
        <p:nvSpPr>
          <p:cNvPr id="147" name="Google Shape;147;p24"/>
          <p:cNvSpPr txBox="1"/>
          <p:nvPr>
            <p:ph type="body" idx="4294967295"/>
          </p:nvPr>
        </p:nvSpPr>
        <p:spPr>
          <a:xfrm>
            <a:off x="37825" y="748825"/>
            <a:ext cx="6442500" cy="4243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a:t>Identifikation af potentielle </a:t>
            </a:r>
            <a:r>
              <a:rPr lang="en-US"/>
              <a:t>risici</a:t>
            </a:r>
            <a:endParaRPr lang="en-US"/>
          </a:p>
          <a:p>
            <a:pPr marL="457200" lvl="0" indent="-342900" algn="l" rtl="0">
              <a:lnSpc>
                <a:spcPct val="150000"/>
              </a:lnSpc>
              <a:spcBef>
                <a:spcPts val="0"/>
              </a:spcBef>
              <a:spcAft>
                <a:spcPts val="0"/>
              </a:spcAft>
              <a:buSzPts val="1800"/>
              <a:buChar char="●"/>
            </a:pPr>
            <a:r>
              <a:rPr lang="en-US"/>
              <a:t>Undgåelse af kontraindikationer</a:t>
            </a:r>
            <a:endParaRPr lang="en-US"/>
          </a:p>
          <a:p>
            <a:pPr marL="457200" lvl="0" indent="-342900" algn="l" rtl="0">
              <a:lnSpc>
                <a:spcPct val="150000"/>
              </a:lnSpc>
              <a:spcBef>
                <a:spcPts val="0"/>
              </a:spcBef>
              <a:spcAft>
                <a:spcPts val="0"/>
              </a:spcAft>
              <a:buSzPts val="1800"/>
              <a:buChar char="●"/>
            </a:pPr>
            <a:r>
              <a:rPr lang="en-US" b="1"/>
              <a:t>Case:</a:t>
            </a:r>
            <a:r>
              <a:rPr lang="en-US"/>
              <a:t> En 40-årig kvinde med rygproblemer fortæller, at hun netop er begyndt på et nyt smertestillende præparat, som gør hende lidt svimmel. Du </a:t>
            </a:r>
            <a:r>
              <a:rPr lang="en-US"/>
              <a:t>bemærker</a:t>
            </a:r>
            <a:r>
              <a:rPr lang="en-US"/>
              <a:t> desuden patienten er ankommet i egen bil.</a:t>
            </a:r>
            <a:endParaRPr lang="en-US"/>
          </a:p>
          <a:p>
            <a:pPr marL="457200" lvl="0" indent="-342900" algn="l" rtl="0">
              <a:lnSpc>
                <a:spcPct val="150000"/>
              </a:lnSpc>
              <a:spcBef>
                <a:spcPts val="0"/>
              </a:spcBef>
              <a:spcAft>
                <a:spcPts val="0"/>
              </a:spcAft>
              <a:buSzPts val="1800"/>
              <a:buChar char="●"/>
            </a:pPr>
            <a:r>
              <a:rPr lang="en-US" b="1"/>
              <a:t>Spørgsmål:</a:t>
            </a:r>
            <a:r>
              <a:rPr lang="en-US"/>
              <a:t> Hvad tænker i?</a:t>
            </a:r>
            <a:endParaRPr lang="en-US"/>
          </a:p>
          <a:p>
            <a:pPr marL="914400" lvl="1" indent="-317500" algn="l" rtl="0">
              <a:lnSpc>
                <a:spcPct val="150000"/>
              </a:lnSpc>
              <a:spcBef>
                <a:spcPts val="0"/>
              </a:spcBef>
              <a:spcAft>
                <a:spcPts val="0"/>
              </a:spcAft>
              <a:buSzPts val="1400"/>
              <a:buChar char="○"/>
            </a:pPr>
            <a:r>
              <a:rPr lang="en-US"/>
              <a:t>Hvilke overvejelser gør du dig om sikkerheden ved fysisk træning? Hvordan ville du justere din behandling? Har du et ansvar for andres sikkerhed?</a:t>
            </a:r>
            <a:endParaRPr lang="en-US"/>
          </a:p>
        </p:txBody>
      </p:sp>
      <p:pic>
        <p:nvPicPr>
          <p:cNvPr id="148" name="Google Shape;148;p24"/>
          <p:cNvPicPr preferRelativeResize="0"/>
          <p:nvPr/>
        </p:nvPicPr>
        <p:blipFill>
          <a:blip r:embed="rId1"/>
          <a:stretch>
            <a:fillRect/>
          </a:stretch>
        </p:blipFill>
        <p:spPr>
          <a:xfrm>
            <a:off x="6703100" y="748825"/>
            <a:ext cx="2269102" cy="2269102"/>
          </a:xfrm>
          <a:prstGeom prst="rect">
            <a:avLst/>
          </a:prstGeom>
          <a:noFill/>
          <a:ln>
            <a:noFill/>
          </a:ln>
        </p:spPr>
      </p:pic>
      <p:pic>
        <p:nvPicPr>
          <p:cNvPr id="149" name="Google Shape;149;p24"/>
          <p:cNvPicPr preferRelativeResize="0"/>
          <p:nvPr/>
        </p:nvPicPr>
        <p:blipFill>
          <a:blip r:embed="rId2"/>
          <a:stretch>
            <a:fillRect/>
          </a:stretch>
        </p:blipFill>
        <p:spPr>
          <a:xfrm>
            <a:off x="7078375" y="3164052"/>
            <a:ext cx="1428750" cy="1428750"/>
          </a:xfrm>
          <a:prstGeom prst="rect">
            <a:avLst/>
          </a:prstGeom>
          <a:noFill/>
          <a:ln>
            <a:noFill/>
          </a:ln>
        </p:spPr>
      </p:pic>
      <p:sp>
        <p:nvSpPr>
          <p:cNvPr id="150" name="Google Shape;150;p24"/>
          <p:cNvSpPr txBox="1"/>
          <p:nvPr/>
        </p:nvSpPr>
        <p:spPr>
          <a:xfrm>
            <a:off x="6708925" y="4391475"/>
            <a:ext cx="27657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rgbClr val="333333"/>
                </a:solidFill>
              </a:rPr>
              <a:t>Fast behandling med korttidsvirkende opioider er i udgangspunktet ikke foreneligt med bilkørsel!</a:t>
            </a:r>
            <a:endParaRPr lang="en-US" sz="1100">
              <a:solidFill>
                <a:srgbClr val="33333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25702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Optimering af behandling</a:t>
            </a:r>
            <a:endParaRPr sz="3200"/>
          </a:p>
        </p:txBody>
      </p:sp>
      <p:sp>
        <p:nvSpPr>
          <p:cNvPr id="156" name="Google Shape;156;p25"/>
          <p:cNvSpPr txBox="1"/>
          <p:nvPr>
            <p:ph type="body" idx="4294967295"/>
          </p:nvPr>
        </p:nvSpPr>
        <p:spPr>
          <a:xfrm>
            <a:off x="37825" y="748825"/>
            <a:ext cx="5112600" cy="42435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en-US"/>
              <a:t>Tilpasning af behandlingsplaner</a:t>
            </a:r>
            <a:endParaRPr lang="en-US"/>
          </a:p>
          <a:p>
            <a:pPr marL="457200" lvl="0" indent="-342900" algn="l" rtl="0">
              <a:lnSpc>
                <a:spcPct val="150000"/>
              </a:lnSpc>
              <a:spcBef>
                <a:spcPts val="0"/>
              </a:spcBef>
              <a:spcAft>
                <a:spcPts val="0"/>
              </a:spcAft>
              <a:buSzPts val="1800"/>
              <a:buChar char="●"/>
            </a:pPr>
            <a:r>
              <a:rPr lang="en-US"/>
              <a:t>Hensyn til medicinsk behandling</a:t>
            </a:r>
            <a:endParaRPr lang="en-US"/>
          </a:p>
          <a:p>
            <a:pPr marL="457200" lvl="0" indent="-342900" algn="l" rtl="0">
              <a:lnSpc>
                <a:spcPct val="150000"/>
              </a:lnSpc>
              <a:spcBef>
                <a:spcPts val="0"/>
              </a:spcBef>
              <a:spcAft>
                <a:spcPts val="0"/>
              </a:spcAft>
              <a:buSzPts val="1800"/>
              <a:buChar char="●"/>
            </a:pPr>
            <a:r>
              <a:rPr lang="en-US"/>
              <a:t>Forbedring af postoperativ genoptræning</a:t>
            </a:r>
            <a:endParaRPr lang="en-US"/>
          </a:p>
          <a:p>
            <a:pPr marL="457200" lvl="0" indent="-342900" algn="l" rtl="0">
              <a:spcBef>
                <a:spcPts val="0"/>
              </a:spcBef>
              <a:spcAft>
                <a:spcPts val="0"/>
              </a:spcAft>
              <a:buSzPts val="1800"/>
              <a:buChar char="●"/>
            </a:pPr>
            <a:r>
              <a:rPr lang="en-US" b="1"/>
              <a:t>Case</a:t>
            </a:r>
            <a:r>
              <a:rPr lang="en-US"/>
              <a:t>: En 60-årig kvinde er henvist til fysioterapi for skulderproblemer. Hun har for nylig fået en ny hjertemedicin, som kan påvirke hendes udholdenhed.</a:t>
            </a:r>
            <a:endParaRPr lang="en-US"/>
          </a:p>
          <a:p>
            <a:pPr marL="457200" lvl="0" indent="-342900" algn="l" rtl="0">
              <a:spcBef>
                <a:spcPts val="0"/>
              </a:spcBef>
              <a:spcAft>
                <a:spcPts val="0"/>
              </a:spcAft>
              <a:buSzPts val="1800"/>
              <a:buChar char="●"/>
            </a:pPr>
            <a:r>
              <a:rPr lang="en-US" b="1"/>
              <a:t>Spørgsmål</a:t>
            </a:r>
            <a:r>
              <a:rPr lang="en-US"/>
              <a:t>: Hvordan vil du tilpasse din behandlingsplan for at tage højde for patientens hjertemedicin og potentielle begrænsninger i udholdenhed?</a:t>
            </a:r>
            <a:endParaRPr lang="en-US"/>
          </a:p>
          <a:p>
            <a:pPr marL="0" lvl="0" indent="0" algn="l" rtl="0">
              <a:lnSpc>
                <a:spcPct val="150000"/>
              </a:lnSpc>
              <a:spcBef>
                <a:spcPts val="1200"/>
              </a:spcBef>
              <a:spcAft>
                <a:spcPts val="1200"/>
              </a:spcAft>
              <a:buNone/>
            </a:pPr>
            <a:endParaRPr b="1"/>
          </a:p>
        </p:txBody>
      </p:sp>
      <p:pic>
        <p:nvPicPr>
          <p:cNvPr id="157" name="Google Shape;157;p25"/>
          <p:cNvPicPr preferRelativeResize="0"/>
          <p:nvPr/>
        </p:nvPicPr>
        <p:blipFill>
          <a:blip r:embed="rId1"/>
          <a:stretch>
            <a:fillRect/>
          </a:stretch>
        </p:blipFill>
        <p:spPr>
          <a:xfrm>
            <a:off x="5586775" y="912750"/>
            <a:ext cx="3441150" cy="1937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26"/>
          <p:cNvSpPr txBox="1"/>
          <p:nvPr>
            <p:ph type="body" idx="4294967295"/>
          </p:nvPr>
        </p:nvSpPr>
        <p:spPr>
          <a:xfrm>
            <a:off x="37825" y="748825"/>
            <a:ext cx="5112600" cy="4243500"/>
          </a:xfrm>
          <a:prstGeom prst="rect">
            <a:avLst/>
          </a:prstGeom>
        </p:spPr>
        <p:txBody>
          <a:bodyPr spcFirstLastPara="1" wrap="square" lIns="91425" tIns="91425" rIns="91425" bIns="91425" anchor="t" anchorCtr="0">
            <a:normAutofit fontScale="92500" lnSpcReduction="10000"/>
          </a:bodyPr>
          <a:lstStyle/>
          <a:p>
            <a:pPr marL="457200" lvl="0" indent="-334010" algn="l" rtl="0">
              <a:lnSpc>
                <a:spcPct val="150000"/>
              </a:lnSpc>
              <a:spcBef>
                <a:spcPts val="0"/>
              </a:spcBef>
              <a:spcAft>
                <a:spcPts val="0"/>
              </a:spcAft>
              <a:buSzPct val="100000"/>
              <a:buChar char="●"/>
            </a:pPr>
            <a:r>
              <a:rPr lang="en-US"/>
              <a:t>Forståelse af medicinsk terminologi</a:t>
            </a:r>
            <a:endParaRPr lang="en-US"/>
          </a:p>
          <a:p>
            <a:pPr marL="457200" lvl="0" indent="-334010" algn="l" rtl="0">
              <a:lnSpc>
                <a:spcPct val="150000"/>
              </a:lnSpc>
              <a:spcBef>
                <a:spcPts val="0"/>
              </a:spcBef>
              <a:spcAft>
                <a:spcPts val="0"/>
              </a:spcAft>
              <a:buSzPct val="100000"/>
              <a:buChar char="●"/>
            </a:pPr>
            <a:r>
              <a:rPr lang="en-US"/>
              <a:t>Forbedret tværfagligt samarbejde</a:t>
            </a:r>
            <a:endParaRPr lang="en-US"/>
          </a:p>
          <a:p>
            <a:pPr marL="457200" lvl="0" indent="-334010" algn="l" rtl="0">
              <a:lnSpc>
                <a:spcPct val="150000"/>
              </a:lnSpc>
              <a:spcBef>
                <a:spcPts val="0"/>
              </a:spcBef>
              <a:spcAft>
                <a:spcPts val="0"/>
              </a:spcAft>
              <a:buSzPct val="100000"/>
              <a:buChar char="●"/>
            </a:pPr>
            <a:r>
              <a:rPr lang="en-US"/>
              <a:t>Effektiv kommunikation med andre sundhedsprofessionelle</a:t>
            </a:r>
            <a:endParaRPr lang="en-US"/>
          </a:p>
          <a:p>
            <a:pPr marL="457200" lvl="0" indent="-334010" algn="l" rtl="0">
              <a:spcBef>
                <a:spcPts val="0"/>
              </a:spcBef>
              <a:spcAft>
                <a:spcPts val="0"/>
              </a:spcAft>
              <a:buSzPct val="100000"/>
              <a:buChar char="●"/>
            </a:pPr>
            <a:r>
              <a:rPr lang="en-US" b="1"/>
              <a:t>Case</a:t>
            </a:r>
            <a:r>
              <a:rPr lang="en-US"/>
              <a:t>: Du behandler en patient efter en hofteoperation og bemærker en uventet hævelse og rødme omkring arret.</a:t>
            </a:r>
            <a:endParaRPr lang="en-US"/>
          </a:p>
          <a:p>
            <a:pPr marL="457200" lvl="0" indent="-334010" algn="l" rtl="0">
              <a:spcBef>
                <a:spcPts val="1000"/>
              </a:spcBef>
              <a:spcAft>
                <a:spcPts val="0"/>
              </a:spcAft>
              <a:buSzPct val="100000"/>
              <a:buChar char="●"/>
            </a:pPr>
            <a:r>
              <a:rPr lang="en-US" b="1"/>
              <a:t>Spørgsmål</a:t>
            </a:r>
            <a:r>
              <a:rPr lang="en-US"/>
              <a:t>: Hvad vil du spørge patienten om? Hvordan vil du kommunikere dine observationer til den opererende læge? Hvilke medicinske termer vil være relevante at bruge?</a:t>
            </a:r>
            <a:endParaRPr b="1"/>
          </a:p>
          <a:p>
            <a:pPr marL="0" lvl="0" indent="0" algn="l" rtl="0">
              <a:lnSpc>
                <a:spcPct val="150000"/>
              </a:lnSpc>
              <a:spcBef>
                <a:spcPts val="1200"/>
              </a:spcBef>
              <a:spcAft>
                <a:spcPts val="1200"/>
              </a:spcAft>
              <a:buNone/>
            </a:pPr>
            <a:endParaRPr b="1"/>
          </a:p>
        </p:txBody>
      </p:sp>
      <p:sp>
        <p:nvSpPr>
          <p:cNvPr id="163" name="Google Shape;163;p26"/>
          <p:cNvSpPr txBox="1"/>
          <p:nvPr>
            <p:ph type="title"/>
          </p:nvPr>
        </p:nvSpPr>
        <p:spPr>
          <a:xfrm>
            <a:off x="257025" y="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sz="3200"/>
              <a:t>Kommunikation med andre sundhedsprofessionelle</a:t>
            </a:r>
            <a:endParaRPr sz="3200"/>
          </a:p>
        </p:txBody>
      </p:sp>
      <p:pic>
        <p:nvPicPr>
          <p:cNvPr id="164" name="Google Shape;164;p26"/>
          <p:cNvPicPr preferRelativeResize="0"/>
          <p:nvPr/>
        </p:nvPicPr>
        <p:blipFill>
          <a:blip r:embed="rId1"/>
          <a:stretch>
            <a:fillRect/>
          </a:stretch>
        </p:blipFill>
        <p:spPr>
          <a:xfrm>
            <a:off x="5302825" y="755100"/>
            <a:ext cx="3688774" cy="2772729"/>
          </a:xfrm>
          <a:prstGeom prst="rect">
            <a:avLst/>
          </a:prstGeom>
          <a:noFill/>
          <a:ln>
            <a:noFill/>
          </a:ln>
        </p:spPr>
      </p:pic>
      <p:sp>
        <p:nvSpPr>
          <p:cNvPr id="165" name="Google Shape;165;p26"/>
          <p:cNvSpPr txBox="1"/>
          <p:nvPr/>
        </p:nvSpPr>
        <p:spPr>
          <a:xfrm>
            <a:off x="5244900" y="3517225"/>
            <a:ext cx="38991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US" sz="1200">
                <a:solidFill>
                  <a:schemeClr val="lt2"/>
                </a:solidFill>
                <a:latin typeface="Roboto"/>
                <a:ea typeface="Roboto"/>
                <a:cs typeface="Roboto"/>
                <a:sym typeface="Roboto"/>
              </a:rPr>
              <a:t>Inficeret cikatrice efter hofteoperation. 3 uger postoperativt. Hævet, rødt. Patienten havde tiltagende smerte ved bevægelse af leddet, samt feber og nedsat appetit.</a:t>
            </a:r>
            <a:endParaRPr sz="12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257025" y="0"/>
            <a:ext cx="8826600" cy="602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sz="3200"/>
              <a:t>Patientuddannelse</a:t>
            </a:r>
            <a:endParaRPr sz="3200"/>
          </a:p>
        </p:txBody>
      </p:sp>
      <p:sp>
        <p:nvSpPr>
          <p:cNvPr id="171" name="Google Shape;171;p27"/>
          <p:cNvSpPr txBox="1"/>
          <p:nvPr>
            <p:ph type="body" idx="4294967295"/>
          </p:nvPr>
        </p:nvSpPr>
        <p:spPr>
          <a:xfrm>
            <a:off x="37825" y="748825"/>
            <a:ext cx="6340500" cy="42435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en-US"/>
              <a:t>Bedre informering af patienter</a:t>
            </a:r>
            <a:endParaRPr lang="en-US"/>
          </a:p>
          <a:p>
            <a:pPr marL="457200" lvl="0" indent="-342900" algn="l" rtl="0">
              <a:lnSpc>
                <a:spcPct val="150000"/>
              </a:lnSpc>
              <a:spcBef>
                <a:spcPts val="0"/>
              </a:spcBef>
              <a:spcAft>
                <a:spcPts val="0"/>
              </a:spcAft>
              <a:buSzPts val="1800"/>
              <a:buChar char="●"/>
            </a:pPr>
            <a:r>
              <a:rPr lang="en-US"/>
              <a:t>Forklaring af tilstand og behandling</a:t>
            </a:r>
            <a:endParaRPr lang="en-US"/>
          </a:p>
          <a:p>
            <a:pPr marL="457200" lvl="0" indent="-342900" algn="l" rtl="0">
              <a:lnSpc>
                <a:spcPct val="150000"/>
              </a:lnSpc>
              <a:spcBef>
                <a:spcPts val="0"/>
              </a:spcBef>
              <a:spcAft>
                <a:spcPts val="0"/>
              </a:spcAft>
              <a:buSzPts val="1800"/>
              <a:buChar char="●"/>
            </a:pPr>
            <a:r>
              <a:rPr lang="en-US"/>
              <a:t>Øget p</a:t>
            </a:r>
            <a:r>
              <a:rPr lang="en-US"/>
              <a:t>a</a:t>
            </a:r>
            <a:r>
              <a:rPr lang="en-US"/>
              <a:t>tientforståelse og compliance</a:t>
            </a:r>
            <a:endParaRPr lang="en-US"/>
          </a:p>
          <a:p>
            <a:pPr marL="457200" lvl="0" indent="-342900" algn="l" rtl="0">
              <a:spcBef>
                <a:spcPts val="0"/>
              </a:spcBef>
              <a:spcAft>
                <a:spcPts val="0"/>
              </a:spcAft>
              <a:buSzPts val="1800"/>
              <a:buChar char="●"/>
            </a:pPr>
            <a:r>
              <a:rPr lang="en-US" b="1"/>
              <a:t>Case</a:t>
            </a:r>
            <a:r>
              <a:rPr lang="en-US"/>
              <a:t>: En yngre atlet vender tilbage til sport efter en ACL-rekonstruktion. Han er ivrig efter at genoptage fuld træning hurtigst muligt.</a:t>
            </a:r>
            <a:endParaRPr lang="en-US"/>
          </a:p>
          <a:p>
            <a:pPr marL="457200" lvl="0" indent="-342900" algn="l" rtl="0">
              <a:spcBef>
                <a:spcPts val="0"/>
              </a:spcBef>
              <a:spcAft>
                <a:spcPts val="0"/>
              </a:spcAft>
              <a:buSzPts val="1800"/>
              <a:buChar char="●"/>
            </a:pPr>
            <a:r>
              <a:rPr lang="en-US" b="1"/>
              <a:t>Spørgsmål</a:t>
            </a:r>
            <a:r>
              <a:rPr lang="en-US"/>
              <a:t>: Hvordan vil du forklare helingsprocessen og risikoen for re-ruptur til patienten? Hvordan kan din viden om kirurgi hjælpe dig med at uddanne patienten?</a:t>
            </a:r>
            <a:endParaRPr lang="en-US"/>
          </a:p>
          <a:p>
            <a:pPr marL="457200" lvl="0" indent="0" algn="l" rtl="0">
              <a:lnSpc>
                <a:spcPct val="150000"/>
              </a:lnSpc>
              <a:spcBef>
                <a:spcPts val="1200"/>
              </a:spcBef>
              <a:spcAft>
                <a:spcPts val="0"/>
              </a:spcAft>
              <a:buNone/>
            </a:pPr>
          </a:p>
          <a:p>
            <a:pPr marL="457200" lvl="0" indent="0" algn="l" rtl="0">
              <a:lnSpc>
                <a:spcPct val="150000"/>
              </a:lnSpc>
              <a:spcBef>
                <a:spcPts val="1200"/>
              </a:spcBef>
              <a:spcAft>
                <a:spcPts val="1200"/>
              </a:spcAft>
              <a:buNone/>
            </a:pPr>
          </a:p>
        </p:txBody>
      </p:sp>
      <p:pic>
        <p:nvPicPr>
          <p:cNvPr id="172" name="Google Shape;172;p27"/>
          <p:cNvPicPr preferRelativeResize="0"/>
          <p:nvPr/>
        </p:nvPicPr>
        <p:blipFill>
          <a:blip r:embed="rId1"/>
          <a:stretch>
            <a:fillRect/>
          </a:stretch>
        </p:blipFill>
        <p:spPr>
          <a:xfrm>
            <a:off x="6530725" y="755100"/>
            <a:ext cx="2460875" cy="38474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25702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Tidlig opsporing af komplikationer</a:t>
            </a:r>
            <a:endParaRPr sz="3200"/>
          </a:p>
        </p:txBody>
      </p:sp>
      <p:sp>
        <p:nvSpPr>
          <p:cNvPr id="178" name="Google Shape;178;p28"/>
          <p:cNvSpPr txBox="1"/>
          <p:nvPr>
            <p:ph type="body" idx="4294967295"/>
          </p:nvPr>
        </p:nvSpPr>
        <p:spPr>
          <a:xfrm>
            <a:off x="37825" y="748825"/>
            <a:ext cx="6306900" cy="4243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a:t>Genkendelse af advarselstegn</a:t>
            </a:r>
            <a:endParaRPr lang="en-US"/>
          </a:p>
          <a:p>
            <a:pPr marL="457200" lvl="0" indent="-342900" algn="l" rtl="0">
              <a:lnSpc>
                <a:spcPct val="150000"/>
              </a:lnSpc>
              <a:spcBef>
                <a:spcPts val="0"/>
              </a:spcBef>
              <a:spcAft>
                <a:spcPts val="0"/>
              </a:spcAft>
              <a:buSzPts val="1800"/>
              <a:buChar char="●"/>
            </a:pPr>
            <a:r>
              <a:rPr lang="en-US"/>
              <a:t>Hurtig henvisning til lægelig vurdering</a:t>
            </a:r>
            <a:endParaRPr lang="en-US"/>
          </a:p>
          <a:p>
            <a:pPr marL="457200" lvl="0" indent="-342900" algn="l" rtl="0">
              <a:lnSpc>
                <a:spcPct val="150000"/>
              </a:lnSpc>
              <a:spcBef>
                <a:spcPts val="0"/>
              </a:spcBef>
              <a:spcAft>
                <a:spcPts val="0"/>
              </a:spcAft>
              <a:buSzPts val="1800"/>
              <a:buChar char="●"/>
            </a:pPr>
            <a:r>
              <a:rPr lang="en-US"/>
              <a:t>Forebyggelse af alvorlige komplikationer</a:t>
            </a:r>
            <a:endParaRPr lang="en-US"/>
          </a:p>
          <a:p>
            <a:pPr marL="457200" lvl="0" indent="-342900" algn="l" rtl="0">
              <a:spcBef>
                <a:spcPts val="0"/>
              </a:spcBef>
              <a:spcAft>
                <a:spcPts val="0"/>
              </a:spcAft>
              <a:buSzPts val="1800"/>
              <a:buChar char="●"/>
            </a:pPr>
            <a:r>
              <a:rPr lang="en-US" b="1"/>
              <a:t>Case</a:t>
            </a:r>
            <a:r>
              <a:rPr lang="en-US"/>
              <a:t>: En ældre patient, der er i gang med genoptræning efter en hoftefraktur, klager over pludselig opstået åndenød og brystsmerter under træningen.</a:t>
            </a:r>
            <a:endParaRPr lang="en-US"/>
          </a:p>
          <a:p>
            <a:pPr marL="457200" lvl="0" indent="-342900" algn="l" rtl="0">
              <a:spcBef>
                <a:spcPts val="0"/>
              </a:spcBef>
              <a:spcAft>
                <a:spcPts val="0"/>
              </a:spcAft>
              <a:buSzPts val="1800"/>
              <a:buChar char="●"/>
            </a:pPr>
            <a:r>
              <a:rPr lang="en-US" b="1"/>
              <a:t>Spørgsmål</a:t>
            </a:r>
            <a:r>
              <a:rPr lang="en-US"/>
              <a:t>: Hvilke potentielle komplikationer vil du overveje? Hvordan vil du handle på disse symptomer?</a:t>
            </a:r>
            <a:endParaRPr lang="en-US"/>
          </a:p>
          <a:p>
            <a:pPr marL="0" lvl="0" indent="0" algn="l" rtl="0">
              <a:lnSpc>
                <a:spcPct val="150000"/>
              </a:lnSpc>
              <a:spcBef>
                <a:spcPts val="1200"/>
              </a:spcBef>
              <a:spcAft>
                <a:spcPts val="1200"/>
              </a:spcAft>
              <a:buNone/>
            </a:pPr>
          </a:p>
        </p:txBody>
      </p:sp>
      <p:pic>
        <p:nvPicPr>
          <p:cNvPr id="179" name="Google Shape;179;p28"/>
          <p:cNvPicPr preferRelativeResize="0"/>
          <p:nvPr/>
        </p:nvPicPr>
        <p:blipFill>
          <a:blip r:embed="rId1"/>
          <a:stretch>
            <a:fillRect/>
          </a:stretch>
        </p:blipFill>
        <p:spPr>
          <a:xfrm>
            <a:off x="6344750" y="1132700"/>
            <a:ext cx="2738874" cy="27388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25702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Evidensbaseret praksis og videreuddannelse</a:t>
            </a:r>
            <a:endParaRPr sz="3200"/>
          </a:p>
        </p:txBody>
      </p:sp>
      <p:sp>
        <p:nvSpPr>
          <p:cNvPr id="185" name="Google Shape;185;p29"/>
          <p:cNvSpPr txBox="1"/>
          <p:nvPr>
            <p:ph type="body" idx="4294967295"/>
          </p:nvPr>
        </p:nvSpPr>
        <p:spPr>
          <a:xfrm>
            <a:off x="92850" y="779175"/>
            <a:ext cx="8950200" cy="42435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US"/>
              <a:t>Kommer i overhoved til at bruge hvad i har lært?</a:t>
            </a:r>
            <a:endParaRPr lang="en-US"/>
          </a:p>
          <a:p>
            <a:pPr marL="457200" lvl="0" indent="-342900" algn="l" rtl="0">
              <a:lnSpc>
                <a:spcPct val="150000"/>
              </a:lnSpc>
              <a:spcBef>
                <a:spcPts val="0"/>
              </a:spcBef>
              <a:spcAft>
                <a:spcPts val="0"/>
              </a:spcAft>
              <a:buSzPts val="1800"/>
              <a:buChar char="●"/>
            </a:pPr>
            <a:r>
              <a:rPr lang="en-US"/>
              <a:t>Forståelse for medicinsk forskning</a:t>
            </a:r>
            <a:endParaRPr lang="en-US"/>
          </a:p>
          <a:p>
            <a:pPr marL="457200" lvl="0" indent="-342900" algn="l" rtl="0">
              <a:lnSpc>
                <a:spcPct val="150000"/>
              </a:lnSpc>
              <a:spcBef>
                <a:spcPts val="0"/>
              </a:spcBef>
              <a:spcAft>
                <a:spcPts val="0"/>
              </a:spcAft>
              <a:buSzPts val="1800"/>
              <a:buChar char="●"/>
            </a:pPr>
            <a:r>
              <a:rPr lang="en-US"/>
              <a:t>Implementering af nyeste evidens</a:t>
            </a:r>
            <a:endParaRPr lang="en-US"/>
          </a:p>
          <a:p>
            <a:pPr marL="457200" lvl="0" indent="-342900" algn="l" rtl="0">
              <a:lnSpc>
                <a:spcPct val="150000"/>
              </a:lnSpc>
              <a:spcBef>
                <a:spcPts val="0"/>
              </a:spcBef>
              <a:spcAft>
                <a:spcPts val="0"/>
              </a:spcAft>
              <a:buSzPts val="1800"/>
              <a:buChar char="●"/>
            </a:pPr>
            <a:r>
              <a:rPr lang="en-US"/>
              <a:t>Kontinuerlig faglig udvikling. Kræver et fundament at bygge på.</a:t>
            </a:r>
            <a:endParaRPr lang="en-US"/>
          </a:p>
          <a:p>
            <a:pPr marL="457200" lvl="0" indent="-342900" algn="l" rtl="0">
              <a:lnSpc>
                <a:spcPct val="150000"/>
              </a:lnSpc>
              <a:spcBef>
                <a:spcPts val="0"/>
              </a:spcBef>
              <a:spcAft>
                <a:spcPts val="0"/>
              </a:spcAft>
              <a:buSzPts val="1800"/>
              <a:buChar char="●"/>
            </a:pPr>
            <a:r>
              <a:rPr lang="en-US"/>
              <a:t>Grundlæggende viden vs. daglig praksis</a:t>
            </a:r>
            <a:endParaRPr lang="en-US"/>
          </a:p>
          <a:p>
            <a:pPr marL="1371600" lvl="1" indent="-317500" algn="l" rtl="0">
              <a:lnSpc>
                <a:spcPct val="150000"/>
              </a:lnSpc>
              <a:spcBef>
                <a:spcPts val="0"/>
              </a:spcBef>
              <a:spcAft>
                <a:spcPts val="0"/>
              </a:spcAft>
              <a:buSzPts val="1400"/>
              <a:buChar char="○"/>
            </a:pPr>
            <a:r>
              <a:rPr lang="en-US"/>
              <a:t>Ikke al lært viden bruges direkte i hverdagen.</a:t>
            </a:r>
            <a:endParaRPr lang="en-US"/>
          </a:p>
          <a:p>
            <a:pPr marL="1371600" lvl="1" indent="-317500" algn="l" rtl="0">
              <a:lnSpc>
                <a:spcPct val="150000"/>
              </a:lnSpc>
              <a:spcBef>
                <a:spcPts val="0"/>
              </a:spcBef>
              <a:spcAft>
                <a:spcPts val="0"/>
              </a:spcAft>
              <a:buSzPts val="1400"/>
              <a:buChar char="○"/>
            </a:pPr>
            <a:r>
              <a:rPr lang="en-US"/>
              <a:t>Ingen kan det hele til perfektion, alle er subspecialiserede, men:</a:t>
            </a:r>
            <a:endParaRPr lang="en-US"/>
          </a:p>
          <a:p>
            <a:pPr marL="1371600" lvl="1" indent="-317500" algn="l" rtl="0">
              <a:lnSpc>
                <a:spcPct val="150000"/>
              </a:lnSpc>
              <a:spcBef>
                <a:spcPts val="0"/>
              </a:spcBef>
              <a:spcAft>
                <a:spcPts val="0"/>
              </a:spcAft>
              <a:buSzPts val="1400"/>
              <a:buChar char="○"/>
            </a:pPr>
            <a:r>
              <a:rPr lang="en-US"/>
              <a:t>Grundlæggende forståelse er essentiel for at se det store billede</a:t>
            </a:r>
            <a:endParaRPr lang="en-US"/>
          </a:p>
          <a:p>
            <a:pPr marL="1371600" lvl="1" indent="-317500" algn="l" rtl="0">
              <a:lnSpc>
                <a:spcPct val="150000"/>
              </a:lnSpc>
              <a:spcBef>
                <a:spcPts val="0"/>
              </a:spcBef>
              <a:spcAft>
                <a:spcPts val="0"/>
              </a:spcAft>
              <a:buSzPts val="1400"/>
              <a:buChar char="○"/>
            </a:pPr>
            <a:r>
              <a:rPr lang="en-US"/>
              <a:t>Samme for andre faggrupper. </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25702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Evidensbaseret praksis og videreuddannelse</a:t>
            </a:r>
            <a:endParaRPr sz="3200"/>
          </a:p>
        </p:txBody>
      </p:sp>
      <p:sp>
        <p:nvSpPr>
          <p:cNvPr id="191" name="Google Shape;191;p30"/>
          <p:cNvSpPr txBox="1"/>
          <p:nvPr>
            <p:ph type="body" idx="4294967295"/>
          </p:nvPr>
        </p:nvSpPr>
        <p:spPr>
          <a:xfrm>
            <a:off x="0" y="732750"/>
            <a:ext cx="6703200" cy="4364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US"/>
              <a:t>Akademisk niveau og videreuddannelse</a:t>
            </a:r>
            <a:endParaRPr lang="en-US"/>
          </a:p>
          <a:p>
            <a:pPr marL="914400" lvl="1" indent="-304800" algn="l" rtl="0">
              <a:lnSpc>
                <a:spcPct val="100000"/>
              </a:lnSpc>
              <a:spcBef>
                <a:spcPts val="0"/>
              </a:spcBef>
              <a:spcAft>
                <a:spcPts val="0"/>
              </a:spcAft>
              <a:buSzPts val="1200"/>
              <a:buChar char="○"/>
            </a:pPr>
            <a:r>
              <a:rPr lang="en-US" sz="1200"/>
              <a:t>Professionsbachelor i fysioterapi er på samme niveau som en almindelig bachelor</a:t>
            </a:r>
            <a:endParaRPr sz="1200"/>
          </a:p>
          <a:p>
            <a:pPr marL="914400" lvl="1" indent="-304800" algn="l" rtl="0">
              <a:lnSpc>
                <a:spcPct val="100000"/>
              </a:lnSpc>
              <a:spcBef>
                <a:spcPts val="0"/>
              </a:spcBef>
              <a:spcAft>
                <a:spcPts val="0"/>
              </a:spcAft>
              <a:buSzPts val="1200"/>
              <a:buChar char="○"/>
            </a:pPr>
            <a:r>
              <a:rPr lang="en-US" sz="1200"/>
              <a:t>Giver adgang til kandidatuddannelser</a:t>
            </a:r>
            <a:endParaRPr sz="1200"/>
          </a:p>
          <a:p>
            <a:pPr marL="1371600" lvl="2" indent="-304800" algn="l" rtl="0">
              <a:lnSpc>
                <a:spcPct val="100000"/>
              </a:lnSpc>
              <a:spcBef>
                <a:spcPts val="0"/>
              </a:spcBef>
              <a:spcAft>
                <a:spcPts val="0"/>
              </a:spcAft>
              <a:buSzPts val="1200"/>
              <a:buChar char="■"/>
            </a:pPr>
            <a:r>
              <a:rPr lang="en-US" sz="1200"/>
              <a:t>Kandidat i fysioterapi</a:t>
            </a:r>
            <a:endParaRPr sz="1200"/>
          </a:p>
          <a:p>
            <a:pPr marL="1371600" lvl="2" indent="-304800" algn="l" rtl="0">
              <a:lnSpc>
                <a:spcPct val="100000"/>
              </a:lnSpc>
              <a:spcBef>
                <a:spcPts val="0"/>
              </a:spcBef>
              <a:spcAft>
                <a:spcPts val="0"/>
              </a:spcAft>
              <a:buSzPts val="1200"/>
              <a:buChar char="■"/>
            </a:pPr>
            <a:r>
              <a:rPr lang="en-US" sz="1200"/>
              <a:t>Kandidat i folkesundhedsvidenskab</a:t>
            </a:r>
            <a:endParaRPr sz="1200"/>
          </a:p>
          <a:p>
            <a:pPr marL="1371600" lvl="2" indent="-304800" algn="l" rtl="0">
              <a:lnSpc>
                <a:spcPct val="100000"/>
              </a:lnSpc>
              <a:spcBef>
                <a:spcPts val="0"/>
              </a:spcBef>
              <a:spcAft>
                <a:spcPts val="0"/>
              </a:spcAft>
              <a:buSzPts val="1200"/>
              <a:buChar char="■"/>
            </a:pPr>
            <a:r>
              <a:rPr lang="en-US" sz="1200"/>
              <a:t>Den sundhedsfaglige kandidatuddannelse</a:t>
            </a:r>
            <a:endParaRPr sz="1200"/>
          </a:p>
          <a:p>
            <a:pPr marL="1371600" lvl="2" indent="-304800" algn="l" rtl="0">
              <a:lnSpc>
                <a:spcPct val="100000"/>
              </a:lnSpc>
              <a:spcBef>
                <a:spcPts val="0"/>
              </a:spcBef>
              <a:spcAft>
                <a:spcPts val="0"/>
              </a:spcAft>
              <a:buSzPts val="1200"/>
              <a:buChar char="■"/>
            </a:pPr>
            <a:r>
              <a:rPr lang="en-US" sz="1200"/>
              <a:t>etc.</a:t>
            </a:r>
            <a:endParaRPr sz="1200"/>
          </a:p>
          <a:p>
            <a:pPr marL="0" lvl="0" indent="0" algn="l" rtl="0">
              <a:lnSpc>
                <a:spcPct val="100000"/>
              </a:lnSpc>
              <a:spcBef>
                <a:spcPts val="0"/>
              </a:spcBef>
              <a:spcAft>
                <a:spcPts val="0"/>
              </a:spcAft>
              <a:buNone/>
            </a:pPr>
          </a:p>
          <a:p>
            <a:pPr marL="457200" lvl="0" indent="-342900" algn="l" rtl="0">
              <a:lnSpc>
                <a:spcPct val="100000"/>
              </a:lnSpc>
              <a:spcBef>
                <a:spcPts val="0"/>
              </a:spcBef>
              <a:spcAft>
                <a:spcPts val="0"/>
              </a:spcAft>
              <a:buSzPts val="1800"/>
              <a:buChar char="●"/>
            </a:pPr>
            <a:r>
              <a:rPr lang="en-US"/>
              <a:t>Forventninger til akademisk niveau</a:t>
            </a:r>
            <a:endParaRPr lang="en-US"/>
          </a:p>
          <a:p>
            <a:pPr marL="914400" lvl="1" indent="-304800" algn="l" rtl="0">
              <a:lnSpc>
                <a:spcPct val="100000"/>
              </a:lnSpc>
              <a:spcBef>
                <a:spcPts val="0"/>
              </a:spcBef>
              <a:spcAft>
                <a:spcPts val="0"/>
              </a:spcAft>
              <a:buSzPts val="1200"/>
              <a:buChar char="○"/>
            </a:pPr>
            <a:r>
              <a:rPr lang="en-US" sz="1200"/>
              <a:t>Som professionsbachelor forventes et vist akademisk niveau</a:t>
            </a:r>
            <a:endParaRPr sz="1200"/>
          </a:p>
          <a:p>
            <a:pPr marL="914400" lvl="1" indent="-304800" algn="l" rtl="0">
              <a:lnSpc>
                <a:spcPct val="100000"/>
              </a:lnSpc>
              <a:spcBef>
                <a:spcPts val="0"/>
              </a:spcBef>
              <a:spcAft>
                <a:spcPts val="0"/>
              </a:spcAft>
              <a:buSzPts val="1200"/>
              <a:buChar char="○"/>
            </a:pPr>
            <a:r>
              <a:rPr lang="en-US" sz="1200"/>
              <a:t>Evne til kritisk tænkning og analyse af forskningsresultater</a:t>
            </a:r>
            <a:endParaRPr sz="1200"/>
          </a:p>
          <a:p>
            <a:pPr marL="914400" lvl="1" indent="-304800" algn="l" rtl="0">
              <a:lnSpc>
                <a:spcPct val="100000"/>
              </a:lnSpc>
              <a:spcBef>
                <a:spcPts val="0"/>
              </a:spcBef>
              <a:spcAft>
                <a:spcPts val="0"/>
              </a:spcAft>
              <a:buSzPts val="1200"/>
              <a:buChar char="○"/>
            </a:pPr>
            <a:r>
              <a:rPr lang="en-US" sz="1200"/>
              <a:t>Grundlag for eventuel fremtidig forskning inden for fysioterapi</a:t>
            </a:r>
            <a:endParaRPr sz="1200"/>
          </a:p>
          <a:p>
            <a:pPr marL="457200" lvl="0" indent="-342900" algn="l" rtl="0">
              <a:lnSpc>
                <a:spcPct val="100000"/>
              </a:lnSpc>
              <a:spcBef>
                <a:spcPts val="1000"/>
              </a:spcBef>
              <a:spcAft>
                <a:spcPts val="0"/>
              </a:spcAft>
              <a:buSzPts val="1800"/>
              <a:buChar char="●"/>
            </a:pPr>
            <a:r>
              <a:rPr lang="en-US"/>
              <a:t>Tværfagligt samarbejde</a:t>
            </a:r>
            <a:endParaRPr lang="en-US"/>
          </a:p>
          <a:p>
            <a:pPr marL="914400" lvl="1" indent="-304800" algn="l" rtl="0">
              <a:lnSpc>
                <a:spcPct val="100000"/>
              </a:lnSpc>
              <a:spcBef>
                <a:spcPts val="0"/>
              </a:spcBef>
              <a:spcAft>
                <a:spcPts val="0"/>
              </a:spcAft>
              <a:buSzPts val="1200"/>
              <a:buChar char="○"/>
            </a:pPr>
            <a:r>
              <a:rPr lang="en-US" sz="1200"/>
              <a:t>En betydelig andel af fysioterapeuter arbejder på hospitaler</a:t>
            </a:r>
            <a:endParaRPr sz="1200"/>
          </a:p>
          <a:p>
            <a:pPr marL="914400" lvl="1" indent="-304800" algn="l" rtl="0">
              <a:lnSpc>
                <a:spcPct val="100000"/>
              </a:lnSpc>
              <a:spcBef>
                <a:spcPts val="0"/>
              </a:spcBef>
              <a:spcAft>
                <a:spcPts val="0"/>
              </a:spcAft>
              <a:buSzPts val="1200"/>
              <a:buChar char="○"/>
            </a:pPr>
            <a:r>
              <a:rPr lang="en-US" sz="1200"/>
              <a:t>Kræver evne til at kommunikere og samarbejde med andre faggrupper</a:t>
            </a:r>
            <a:endParaRPr sz="1200"/>
          </a:p>
          <a:p>
            <a:pPr marL="914400" lvl="1" indent="-304800" algn="l" rtl="0">
              <a:lnSpc>
                <a:spcPct val="100000"/>
              </a:lnSpc>
              <a:spcBef>
                <a:spcPts val="0"/>
              </a:spcBef>
              <a:spcAft>
                <a:spcPts val="0"/>
              </a:spcAft>
              <a:buSzPts val="1200"/>
              <a:buChar char="○"/>
            </a:pPr>
            <a:r>
              <a:rPr lang="en-US" sz="1200"/>
              <a:t>Fælles grundlæggende viden letter tværfagligt samarbejde</a:t>
            </a:r>
            <a:endParaRPr sz="1200"/>
          </a:p>
          <a:p>
            <a:pPr marL="457200" lvl="0" indent="0" algn="l" rtl="0">
              <a:lnSpc>
                <a:spcPct val="100000"/>
              </a:lnSpc>
              <a:spcBef>
                <a:spcPts val="0"/>
              </a:spcBef>
              <a:spcAft>
                <a:spcPts val="0"/>
              </a:spcAft>
              <a:buNone/>
            </a:pPr>
          </a:p>
          <a:p>
            <a:pPr marL="0" lvl="0" indent="0" algn="l" rtl="0">
              <a:lnSpc>
                <a:spcPct val="100000"/>
              </a:lnSpc>
              <a:spcBef>
                <a:spcPts val="0"/>
              </a:spcBef>
              <a:spcAft>
                <a:spcPts val="0"/>
              </a:spcAft>
              <a:buNone/>
            </a:p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25702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Evidensbaseret praksis og videreuddannelse</a:t>
            </a:r>
            <a:endParaRPr sz="3200"/>
          </a:p>
        </p:txBody>
      </p:sp>
      <p:sp>
        <p:nvSpPr>
          <p:cNvPr id="197" name="Google Shape;197;p31"/>
          <p:cNvSpPr txBox="1"/>
          <p:nvPr>
            <p:ph type="body" idx="4294967295"/>
          </p:nvPr>
        </p:nvSpPr>
        <p:spPr>
          <a:xfrm>
            <a:off x="0" y="732750"/>
            <a:ext cx="7715400" cy="4364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US" b="1"/>
              <a:t>Konklusion</a:t>
            </a:r>
            <a:endParaRPr b="1"/>
          </a:p>
          <a:p>
            <a:pPr marL="914400" lvl="1" indent="-304800" algn="l" rtl="0">
              <a:lnSpc>
                <a:spcPct val="150000"/>
              </a:lnSpc>
              <a:spcBef>
                <a:spcPts val="0"/>
              </a:spcBef>
              <a:spcAft>
                <a:spcPts val="0"/>
              </a:spcAft>
              <a:buSzPts val="1200"/>
              <a:buChar char="○"/>
            </a:pPr>
            <a:r>
              <a:rPr lang="en-US" sz="1200"/>
              <a:t>Selvom ikke al viden om sygdomslære bruges direkte i daglig praksis, danner det fundamentet for:</a:t>
            </a:r>
            <a:endParaRPr sz="1200"/>
          </a:p>
          <a:p>
            <a:pPr marL="914400" lvl="1" indent="-304800" algn="l" rtl="0">
              <a:lnSpc>
                <a:spcPct val="150000"/>
              </a:lnSpc>
              <a:spcBef>
                <a:spcPts val="0"/>
              </a:spcBef>
              <a:spcAft>
                <a:spcPts val="0"/>
              </a:spcAft>
              <a:buSzPts val="1200"/>
              <a:buChar char="○"/>
            </a:pPr>
            <a:r>
              <a:rPr lang="en-US" sz="1200"/>
              <a:t>Forståelse af komplekse patientcases</a:t>
            </a:r>
            <a:endParaRPr sz="1200"/>
          </a:p>
          <a:p>
            <a:pPr marL="914400" lvl="1" indent="-304800" algn="l" rtl="0">
              <a:lnSpc>
                <a:spcPct val="150000"/>
              </a:lnSpc>
              <a:spcBef>
                <a:spcPts val="0"/>
              </a:spcBef>
              <a:spcAft>
                <a:spcPts val="0"/>
              </a:spcAft>
              <a:buSzPts val="1200"/>
              <a:buChar char="○"/>
            </a:pPr>
            <a:r>
              <a:rPr lang="en-US" sz="1200"/>
              <a:t>Effektivt tværfagligt samarbejde</a:t>
            </a:r>
            <a:endParaRPr sz="1200"/>
          </a:p>
          <a:p>
            <a:pPr marL="914400" lvl="1" indent="-304800" algn="l" rtl="0">
              <a:lnSpc>
                <a:spcPct val="150000"/>
              </a:lnSpc>
              <a:spcBef>
                <a:spcPts val="0"/>
              </a:spcBef>
              <a:spcAft>
                <a:spcPts val="0"/>
              </a:spcAft>
              <a:buSzPts val="1200"/>
              <a:buChar char="○"/>
            </a:pPr>
            <a:r>
              <a:rPr lang="en-US" sz="1200"/>
              <a:t>Kontinuerlig faglig udvikling</a:t>
            </a:r>
            <a:endParaRPr sz="1200"/>
          </a:p>
          <a:p>
            <a:pPr marL="914400" lvl="1" indent="-304800" algn="l" rtl="0">
              <a:lnSpc>
                <a:spcPct val="150000"/>
              </a:lnSpc>
              <a:spcBef>
                <a:spcPts val="0"/>
              </a:spcBef>
              <a:spcAft>
                <a:spcPts val="0"/>
              </a:spcAft>
              <a:buSzPts val="1200"/>
              <a:buChar char="○"/>
            </a:pPr>
            <a:r>
              <a:rPr lang="en-US" sz="1200"/>
              <a:t>Mulighed for videreuddannelse og specialisering</a:t>
            </a:r>
            <a:endParaRPr sz="1200"/>
          </a:p>
          <a:p>
            <a:pPr marL="914400" lvl="1" indent="-304800" algn="l" rtl="0">
              <a:lnSpc>
                <a:spcPct val="150000"/>
              </a:lnSpc>
              <a:spcBef>
                <a:spcPts val="0"/>
              </a:spcBef>
              <a:spcAft>
                <a:spcPts val="0"/>
              </a:spcAft>
              <a:buSzPts val="1200"/>
              <a:buChar char="○"/>
            </a:pPr>
            <a:r>
              <a:rPr lang="en-US" sz="1200"/>
              <a:t>Sygdomslære er derfor en essentiel del af jeres uddannelse, der forbereder jer på en dynamisk karriere med mange muligheder for udvikling og specialisering.</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2"/>
          <p:cNvSpPr txBox="1"/>
          <p:nvPr/>
        </p:nvSpPr>
        <p:spPr>
          <a:xfrm>
            <a:off x="381301" y="227150"/>
            <a:ext cx="7030200" cy="865200"/>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Organisering af sundhedsvæsnet </a:t>
            </a:r>
            <a:endParaRPr sz="4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556900" y="338000"/>
            <a:ext cx="8222100" cy="1012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t>Praktisk information</a:t>
            </a:r>
            <a:endParaRPr lang="en-US"/>
          </a:p>
        </p:txBody>
      </p:sp>
      <p:sp>
        <p:nvSpPr>
          <p:cNvPr id="81" name="Google Shape;81;p15"/>
          <p:cNvSpPr txBox="1"/>
          <p:nvPr>
            <p:ph type="subTitle" idx="4294967295"/>
          </p:nvPr>
        </p:nvSpPr>
        <p:spPr>
          <a:xfrm>
            <a:off x="598025" y="1522095"/>
            <a:ext cx="8222100" cy="32970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AutoNum type="arabicPeriod"/>
            </a:pPr>
            <a:r>
              <a:rPr lang="en-US">
                <a:solidFill>
                  <a:schemeClr val="lt1"/>
                </a:solidFill>
              </a:rPr>
              <a:t>Introduktion</a:t>
            </a:r>
            <a:endParaRPr>
              <a:solidFill>
                <a:schemeClr val="lt1"/>
              </a:solidFill>
            </a:endParaRPr>
          </a:p>
          <a:p>
            <a:pPr marL="457200" lvl="0" indent="0" algn="l" rtl="0">
              <a:spcBef>
                <a:spcPts val="1200"/>
              </a:spcBef>
              <a:spcAft>
                <a:spcPts val="0"/>
              </a:spcAft>
              <a:buNone/>
            </a:pPr>
            <a:endParaRPr>
              <a:solidFill>
                <a:schemeClr val="lt1"/>
              </a:solidFill>
            </a:endParaRPr>
          </a:p>
          <a:p>
            <a:pPr marL="457200" lvl="0" indent="-342900" algn="l" rtl="0">
              <a:spcBef>
                <a:spcPts val="1200"/>
              </a:spcBef>
              <a:spcAft>
                <a:spcPts val="0"/>
              </a:spcAft>
              <a:buClr>
                <a:schemeClr val="lt1"/>
              </a:buClr>
              <a:buSzPts val="1800"/>
              <a:buAutoNum type="arabicPeriod"/>
            </a:pPr>
            <a:r>
              <a:rPr lang="en-US">
                <a:solidFill>
                  <a:schemeClr val="lt1"/>
                </a:solidFill>
              </a:rPr>
              <a:t>Pensum</a:t>
            </a:r>
            <a:endParaRPr>
              <a:solidFill>
                <a:schemeClr val="lt1"/>
              </a:solidFill>
            </a:endParaRPr>
          </a:p>
          <a:p>
            <a:pPr marL="457200" lvl="0" indent="0" algn="l" rtl="0">
              <a:spcBef>
                <a:spcPts val="1200"/>
              </a:spcBef>
              <a:spcAft>
                <a:spcPts val="0"/>
              </a:spcAft>
              <a:buNone/>
            </a:pPr>
            <a:endParaRPr>
              <a:solidFill>
                <a:schemeClr val="lt1"/>
              </a:solidFill>
            </a:endParaRPr>
          </a:p>
          <a:p>
            <a:pPr marL="457200" lvl="0" indent="-342900" algn="l" rtl="0">
              <a:spcBef>
                <a:spcPts val="1200"/>
              </a:spcBef>
              <a:spcAft>
                <a:spcPts val="0"/>
              </a:spcAft>
              <a:buClr>
                <a:schemeClr val="lt1"/>
              </a:buClr>
              <a:buSzPts val="1800"/>
              <a:buAutoNum type="arabicPeriod"/>
            </a:pPr>
            <a:r>
              <a:rPr lang="en-US">
                <a:solidFill>
                  <a:schemeClr val="lt1"/>
                </a:solidFill>
              </a:rPr>
              <a:t>Eksamen</a:t>
            </a:r>
            <a:endParaRPr>
              <a:solidFill>
                <a:schemeClr val="lt1"/>
              </a:solidFill>
            </a:endParaRPr>
          </a:p>
          <a:p>
            <a:pPr marL="914400" lvl="0" indent="0" algn="l" rtl="0">
              <a:spcBef>
                <a:spcPts val="1200"/>
              </a:spcBef>
              <a:spcAft>
                <a:spcPts val="0"/>
              </a:spcAft>
              <a:buNone/>
            </a:pPr>
            <a:endParaRPr>
              <a:solidFill>
                <a:schemeClr val="lt1"/>
              </a:solidFill>
            </a:endParaRPr>
          </a:p>
          <a:p>
            <a:pPr marL="457200" lvl="0" indent="-342900" algn="l" rtl="0">
              <a:spcBef>
                <a:spcPts val="1200"/>
              </a:spcBef>
              <a:spcAft>
                <a:spcPts val="0"/>
              </a:spcAft>
              <a:buClr>
                <a:schemeClr val="lt1"/>
              </a:buClr>
              <a:buSzPts val="1800"/>
              <a:buAutoNum type="arabicPeriod"/>
            </a:pPr>
            <a:r>
              <a:rPr lang="en-US">
                <a:solidFill>
                  <a:schemeClr val="lt1"/>
                </a:solidFill>
              </a:rPr>
              <a:t>Undervisningen</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33"/>
          <p:cNvSpPr txBox="1"/>
          <p:nvPr/>
        </p:nvSpPr>
        <p:spPr>
          <a:xfrm>
            <a:off x="324601" y="276163"/>
            <a:ext cx="4139400" cy="1935300"/>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lnSpc>
                <a:spcPct val="70000"/>
              </a:lnSpc>
              <a:spcBef>
                <a:spcPts val="0"/>
              </a:spcBef>
              <a:spcAft>
                <a:spcPts val="0"/>
              </a:spcAft>
              <a:buNone/>
            </a:pPr>
            <a:r>
              <a:rPr lang="en-US" sz="2200" b="1" i="0" u="none" strike="noStrike" cap="none">
                <a:solidFill>
                  <a:srgbClr val="000000"/>
                </a:solidFill>
                <a:latin typeface="Calibri"/>
                <a:ea typeface="Calibri"/>
                <a:cs typeface="Calibri"/>
                <a:sym typeface="Calibri"/>
              </a:rPr>
              <a:t>Primærsektor – Udenfor sygehus (første kontakt)</a:t>
            </a:r>
            <a:r>
              <a:rPr lang="en-US" sz="1300" b="1" i="0" u="none" strike="noStrike" cap="none">
                <a:solidFill>
                  <a:srgbClr val="000000"/>
                </a:solidFill>
                <a:latin typeface="Calibri"/>
                <a:ea typeface="Calibri"/>
                <a:cs typeface="Calibri"/>
                <a:sym typeface="Calibri"/>
              </a:rPr>
              <a:t> </a:t>
            </a:r>
            <a:endParaRPr sz="1300" b="0" i="0" u="none" strike="noStrike" cap="none">
              <a:latin typeface="Arial" panose="020B0604020202020204"/>
              <a:ea typeface="Arial" panose="020B0604020202020204"/>
              <a:cs typeface="Arial" panose="020B0604020202020204"/>
              <a:sym typeface="Arial" panose="020B0604020202020204"/>
            </a:endParaRPr>
          </a:p>
          <a:p>
            <a:pPr marL="228600" marR="0" lvl="0" indent="-192405" algn="l" rtl="0">
              <a:lnSpc>
                <a:spcPct val="70000"/>
              </a:lnSpc>
              <a:spcBef>
                <a:spcPts val="1000"/>
              </a:spcBef>
              <a:spcAft>
                <a:spcPts val="0"/>
              </a:spcAft>
              <a:buClr>
                <a:srgbClr val="000000"/>
              </a:buClr>
              <a:buSzPct val="100000"/>
              <a:buFont typeface="Arial" panose="020B0604020202020204"/>
              <a:buChar char="•"/>
            </a:pPr>
            <a:r>
              <a:rPr lang="en-US" sz="1900" b="0" i="0" u="none" strike="noStrike" cap="none">
                <a:solidFill>
                  <a:srgbClr val="000000"/>
                </a:solidFill>
                <a:latin typeface="Calibri"/>
                <a:ea typeface="Calibri"/>
                <a:cs typeface="Calibri"/>
                <a:sym typeface="Calibri"/>
              </a:rPr>
              <a:t>Praktiserende læge </a:t>
            </a:r>
            <a:endParaRPr sz="1900" b="0" i="0" u="none" strike="noStrike" cap="none">
              <a:latin typeface="Arial" panose="020B0604020202020204"/>
              <a:ea typeface="Arial" panose="020B0604020202020204"/>
              <a:cs typeface="Arial" panose="020B0604020202020204"/>
              <a:sym typeface="Arial" panose="020B0604020202020204"/>
            </a:endParaRPr>
          </a:p>
          <a:p>
            <a:pPr marL="228600" marR="0" lvl="0" indent="-192405" algn="l" rtl="0">
              <a:lnSpc>
                <a:spcPct val="70000"/>
              </a:lnSpc>
              <a:spcBef>
                <a:spcPts val="1000"/>
              </a:spcBef>
              <a:spcAft>
                <a:spcPts val="0"/>
              </a:spcAft>
              <a:buClr>
                <a:srgbClr val="000000"/>
              </a:buClr>
              <a:buSzPct val="100000"/>
              <a:buFont typeface="Arial" panose="020B0604020202020204"/>
              <a:buChar char="•"/>
            </a:pPr>
            <a:r>
              <a:rPr lang="en-US" sz="1900" b="0" i="0" u="none" strike="noStrike" cap="none">
                <a:solidFill>
                  <a:srgbClr val="000000"/>
                </a:solidFill>
                <a:latin typeface="Calibri"/>
                <a:ea typeface="Calibri"/>
                <a:cs typeface="Calibri"/>
                <a:sym typeface="Calibri"/>
              </a:rPr>
              <a:t>Hjemmepleje </a:t>
            </a:r>
            <a:endParaRPr sz="1900" b="0" i="0" u="none" strike="noStrike" cap="none">
              <a:latin typeface="Arial" panose="020B0604020202020204"/>
              <a:ea typeface="Arial" panose="020B0604020202020204"/>
              <a:cs typeface="Arial" panose="020B0604020202020204"/>
              <a:sym typeface="Arial" panose="020B0604020202020204"/>
            </a:endParaRPr>
          </a:p>
          <a:p>
            <a:pPr marL="228600" marR="0" lvl="0" indent="-192405" algn="l" rtl="0">
              <a:lnSpc>
                <a:spcPct val="70000"/>
              </a:lnSpc>
              <a:spcBef>
                <a:spcPts val="1000"/>
              </a:spcBef>
              <a:spcAft>
                <a:spcPts val="0"/>
              </a:spcAft>
              <a:buClr>
                <a:srgbClr val="000000"/>
              </a:buClr>
              <a:buSzPct val="100000"/>
              <a:buFont typeface="Arial" panose="020B0604020202020204"/>
              <a:buChar char="•"/>
            </a:pPr>
            <a:r>
              <a:rPr lang="en-US" sz="1900" b="0" i="0" u="none" strike="noStrike" cap="none">
                <a:solidFill>
                  <a:srgbClr val="000000"/>
                </a:solidFill>
                <a:latin typeface="Calibri"/>
                <a:ea typeface="Calibri"/>
                <a:cs typeface="Calibri"/>
                <a:sym typeface="Calibri"/>
              </a:rPr>
              <a:t>Sundhedspleje </a:t>
            </a:r>
            <a:endParaRPr sz="1900" b="0" i="0" u="none" strike="noStrike" cap="none">
              <a:latin typeface="Arial" panose="020B0604020202020204"/>
              <a:ea typeface="Arial" panose="020B0604020202020204"/>
              <a:cs typeface="Arial" panose="020B0604020202020204"/>
              <a:sym typeface="Arial" panose="020B0604020202020204"/>
            </a:endParaRPr>
          </a:p>
          <a:p>
            <a:pPr marL="228600" marR="0" lvl="0" indent="-192405" algn="l" rtl="0">
              <a:lnSpc>
                <a:spcPct val="70000"/>
              </a:lnSpc>
              <a:spcBef>
                <a:spcPts val="1000"/>
              </a:spcBef>
              <a:spcAft>
                <a:spcPts val="0"/>
              </a:spcAft>
              <a:buClr>
                <a:srgbClr val="000000"/>
              </a:buClr>
              <a:buSzPct val="100000"/>
              <a:buFont typeface="Arial" panose="020B0604020202020204"/>
              <a:buChar char="•"/>
            </a:pPr>
            <a:r>
              <a:rPr lang="en-US" sz="1900" b="0" i="0" u="none" strike="noStrike" cap="none">
                <a:solidFill>
                  <a:srgbClr val="000000"/>
                </a:solidFill>
                <a:latin typeface="Calibri"/>
                <a:ea typeface="Calibri"/>
                <a:cs typeface="Calibri"/>
                <a:sym typeface="Calibri"/>
              </a:rPr>
              <a:t>Tandpleje </a:t>
            </a:r>
            <a:endParaRPr sz="1900" b="0" i="0" u="none" strike="noStrike" cap="none">
              <a:latin typeface="Arial" panose="020B0604020202020204"/>
              <a:ea typeface="Arial" panose="020B0604020202020204"/>
              <a:cs typeface="Arial" panose="020B0604020202020204"/>
              <a:sym typeface="Arial" panose="020B0604020202020204"/>
            </a:endParaRPr>
          </a:p>
          <a:p>
            <a:pPr marL="228600" marR="0" lvl="0" indent="-192405" algn="l" rtl="0">
              <a:lnSpc>
                <a:spcPct val="70000"/>
              </a:lnSpc>
              <a:spcBef>
                <a:spcPts val="1000"/>
              </a:spcBef>
              <a:spcAft>
                <a:spcPts val="0"/>
              </a:spcAft>
              <a:buClr>
                <a:srgbClr val="000000"/>
              </a:buClr>
              <a:buSzPct val="100000"/>
              <a:buFont typeface="Arial" panose="020B0604020202020204"/>
              <a:buChar char="•"/>
            </a:pPr>
            <a:r>
              <a:rPr lang="en-US" sz="1900" b="0" i="0" u="none" strike="noStrike" cap="none">
                <a:solidFill>
                  <a:srgbClr val="000000"/>
                </a:solidFill>
                <a:latin typeface="Calibri"/>
                <a:ea typeface="Calibri"/>
                <a:cs typeface="Calibri"/>
                <a:sym typeface="Calibri"/>
              </a:rPr>
              <a:t>Privatpraktiserende speciallæger </a:t>
            </a:r>
            <a:endParaRPr sz="1900" b="0" i="0" u="none" strike="noStrike" cap="none">
              <a:latin typeface="Arial" panose="020B0604020202020204"/>
              <a:ea typeface="Arial" panose="020B0604020202020204"/>
              <a:cs typeface="Arial" panose="020B0604020202020204"/>
              <a:sym typeface="Arial" panose="020B0604020202020204"/>
            </a:endParaRPr>
          </a:p>
          <a:p>
            <a:pPr marL="228600" marR="0" lvl="0" indent="-192405" algn="l" rtl="0">
              <a:lnSpc>
                <a:spcPct val="70000"/>
              </a:lnSpc>
              <a:spcBef>
                <a:spcPts val="1000"/>
              </a:spcBef>
              <a:spcAft>
                <a:spcPts val="0"/>
              </a:spcAft>
              <a:buClr>
                <a:srgbClr val="000000"/>
              </a:buClr>
              <a:buSzPct val="100000"/>
              <a:buFont typeface="Arial" panose="020B0604020202020204"/>
              <a:buChar char="•"/>
            </a:pPr>
            <a:r>
              <a:rPr lang="en-US" sz="1900" b="0" i="0" u="none" strike="noStrike" cap="none">
                <a:solidFill>
                  <a:srgbClr val="000000"/>
                </a:solidFill>
                <a:latin typeface="Calibri"/>
                <a:ea typeface="Calibri"/>
                <a:cs typeface="Calibri"/>
                <a:sym typeface="Calibri"/>
              </a:rPr>
              <a:t>Apoteker </a:t>
            </a:r>
            <a:endParaRPr sz="1900" b="0" i="0" u="none" strike="noStrike" cap="none">
              <a:latin typeface="Arial" panose="020B0604020202020204"/>
              <a:ea typeface="Arial" panose="020B0604020202020204"/>
              <a:cs typeface="Arial" panose="020B0604020202020204"/>
              <a:sym typeface="Arial" panose="020B0604020202020204"/>
            </a:endParaRPr>
          </a:p>
          <a:p>
            <a:pPr marL="228600" marR="0" lvl="0" indent="-192405" algn="l" rtl="0">
              <a:lnSpc>
                <a:spcPct val="70000"/>
              </a:lnSpc>
              <a:spcBef>
                <a:spcPts val="1000"/>
              </a:spcBef>
              <a:spcAft>
                <a:spcPts val="0"/>
              </a:spcAft>
              <a:buClr>
                <a:srgbClr val="000000"/>
              </a:buClr>
              <a:buSzPct val="100000"/>
              <a:buFont typeface="Arial" panose="020B0604020202020204"/>
              <a:buChar char="•"/>
            </a:pPr>
            <a:r>
              <a:rPr lang="en-US" sz="1900" b="0" i="0" u="none" strike="noStrike" cap="none">
                <a:solidFill>
                  <a:srgbClr val="000000"/>
                </a:solidFill>
                <a:latin typeface="Calibri"/>
                <a:ea typeface="Calibri"/>
                <a:cs typeface="Calibri"/>
                <a:sym typeface="Calibri"/>
              </a:rPr>
              <a:t>Kiropraktor </a:t>
            </a:r>
            <a:endParaRPr sz="1900" b="0" i="0" u="none" strike="noStrike" cap="none">
              <a:latin typeface="Arial" panose="020B0604020202020204"/>
              <a:ea typeface="Arial" panose="020B0604020202020204"/>
              <a:cs typeface="Arial" panose="020B0604020202020204"/>
              <a:sym typeface="Arial" panose="020B0604020202020204"/>
            </a:endParaRPr>
          </a:p>
        </p:txBody>
      </p:sp>
      <p:pic>
        <p:nvPicPr>
          <p:cNvPr id="208" name="Google Shape;208;p33" descr="Sundhedsvæsnets opbygning | Social- og sundhedshjælperens rolle"/>
          <p:cNvPicPr preferRelativeResize="0"/>
          <p:nvPr/>
        </p:nvPicPr>
        <p:blipFill rotWithShape="1">
          <a:blip r:embed="rId1"/>
          <a:srcRect/>
          <a:stretch>
            <a:fillRect/>
          </a:stretch>
        </p:blipFill>
        <p:spPr>
          <a:xfrm>
            <a:off x="5220971" y="2585116"/>
            <a:ext cx="3324050" cy="1837522"/>
          </a:xfrm>
          <a:prstGeom prst="rect">
            <a:avLst/>
          </a:prstGeom>
          <a:noFill/>
          <a:ln>
            <a:noFill/>
          </a:ln>
        </p:spPr>
      </p:pic>
      <p:sp>
        <p:nvSpPr>
          <p:cNvPr id="209" name="Google Shape;209;p33"/>
          <p:cNvSpPr txBox="1"/>
          <p:nvPr/>
        </p:nvSpPr>
        <p:spPr>
          <a:xfrm>
            <a:off x="5034350" y="138281"/>
            <a:ext cx="3604200" cy="1935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200" b="1" i="0" u="none" strike="noStrike" cap="none">
                <a:solidFill>
                  <a:srgbClr val="000000"/>
                </a:solidFill>
                <a:latin typeface="Roboto"/>
                <a:ea typeface="Roboto"/>
                <a:cs typeface="Roboto"/>
                <a:sym typeface="Roboto"/>
              </a:rPr>
              <a:t>Sekundærsektor – Sygehus </a:t>
            </a:r>
            <a:endParaRPr sz="2200" i="0" u="none" strike="noStrike" cap="none">
              <a:latin typeface="Roboto"/>
              <a:ea typeface="Roboto"/>
              <a:cs typeface="Roboto"/>
              <a:sym typeface="Roboto"/>
            </a:endParaRPr>
          </a:p>
          <a:p>
            <a:pPr marL="342900" marR="0" lvl="0" indent="-342900" algn="l" rtl="0">
              <a:lnSpc>
                <a:spcPct val="100000"/>
              </a:lnSpc>
              <a:spcBef>
                <a:spcPts val="0"/>
              </a:spcBef>
              <a:spcAft>
                <a:spcPts val="0"/>
              </a:spcAft>
              <a:buClr>
                <a:srgbClr val="000000"/>
              </a:buClr>
              <a:buSzPts val="1900"/>
              <a:buFont typeface="Roboto"/>
              <a:buChar char="•"/>
            </a:pPr>
            <a:r>
              <a:rPr lang="en-US" sz="1900" i="0" u="none" strike="noStrike" cap="none">
                <a:solidFill>
                  <a:srgbClr val="000000"/>
                </a:solidFill>
                <a:latin typeface="Roboto"/>
                <a:ea typeface="Roboto"/>
                <a:cs typeface="Roboto"/>
                <a:sym typeface="Roboto"/>
              </a:rPr>
              <a:t>Sygehuse </a:t>
            </a:r>
            <a:endParaRPr sz="1900" i="0" u="none" strike="noStrike" cap="none">
              <a:latin typeface="Roboto"/>
              <a:ea typeface="Roboto"/>
              <a:cs typeface="Roboto"/>
              <a:sym typeface="Roboto"/>
            </a:endParaRPr>
          </a:p>
          <a:p>
            <a:pPr marL="342900" marR="0" lvl="0" indent="-342900" algn="l" rtl="0">
              <a:lnSpc>
                <a:spcPct val="100000"/>
              </a:lnSpc>
              <a:spcBef>
                <a:spcPts val="0"/>
              </a:spcBef>
              <a:spcAft>
                <a:spcPts val="0"/>
              </a:spcAft>
              <a:buClr>
                <a:srgbClr val="000000"/>
              </a:buClr>
              <a:buSzPts val="1900"/>
              <a:buFont typeface="Roboto"/>
              <a:buChar char="•"/>
            </a:pPr>
            <a:r>
              <a:rPr lang="en-US" sz="1900" i="0" u="none" strike="noStrike" cap="none">
                <a:solidFill>
                  <a:srgbClr val="000000"/>
                </a:solidFill>
                <a:latin typeface="Roboto"/>
                <a:ea typeface="Roboto"/>
                <a:cs typeface="Roboto"/>
                <a:sym typeface="Roboto"/>
              </a:rPr>
              <a:t>Privathospitaler </a:t>
            </a:r>
            <a:endParaRPr sz="1900" i="0" u="none" strike="noStrike" cap="none">
              <a:latin typeface="Roboto"/>
              <a:ea typeface="Roboto"/>
              <a:cs typeface="Roboto"/>
              <a:sym typeface="Roboto"/>
            </a:endParaRPr>
          </a:p>
          <a:p>
            <a:pPr marL="342900" marR="0" lvl="0" indent="-342900" algn="l" rtl="0">
              <a:lnSpc>
                <a:spcPct val="100000"/>
              </a:lnSpc>
              <a:spcBef>
                <a:spcPts val="0"/>
              </a:spcBef>
              <a:spcAft>
                <a:spcPts val="0"/>
              </a:spcAft>
              <a:buClr>
                <a:srgbClr val="000000"/>
              </a:buClr>
              <a:buSzPts val="1900"/>
              <a:buFont typeface="Roboto"/>
              <a:buChar char="•"/>
            </a:pPr>
            <a:r>
              <a:rPr lang="en-US" sz="1900" i="0" u="none" strike="noStrike" cap="none">
                <a:solidFill>
                  <a:srgbClr val="000000"/>
                </a:solidFill>
                <a:latin typeface="Roboto"/>
                <a:ea typeface="Roboto"/>
                <a:cs typeface="Roboto"/>
                <a:sym typeface="Roboto"/>
              </a:rPr>
              <a:t>Lægevagt </a:t>
            </a:r>
            <a:endParaRPr sz="1900" i="0" u="none" strike="noStrike" cap="none">
              <a:latin typeface="Roboto"/>
              <a:ea typeface="Roboto"/>
              <a:cs typeface="Roboto"/>
              <a:sym typeface="Roboto"/>
            </a:endParaRPr>
          </a:p>
          <a:p>
            <a:pPr marL="342900" marR="0" lvl="0" indent="-342900" algn="l" rtl="0">
              <a:lnSpc>
                <a:spcPct val="100000"/>
              </a:lnSpc>
              <a:spcBef>
                <a:spcPts val="0"/>
              </a:spcBef>
              <a:spcAft>
                <a:spcPts val="0"/>
              </a:spcAft>
              <a:buClr>
                <a:srgbClr val="000000"/>
              </a:buClr>
              <a:buSzPts val="1900"/>
              <a:buFont typeface="Roboto"/>
              <a:buChar char="•"/>
            </a:pPr>
            <a:r>
              <a:rPr lang="en-US" sz="1900" i="0" u="none" strike="noStrike" cap="none">
                <a:solidFill>
                  <a:srgbClr val="000000"/>
                </a:solidFill>
                <a:latin typeface="Roboto"/>
                <a:ea typeface="Roboto"/>
                <a:cs typeface="Roboto"/>
                <a:sym typeface="Roboto"/>
              </a:rPr>
              <a:t>Ambulancetjeneste </a:t>
            </a:r>
            <a:endParaRPr sz="1900" i="0" u="none" strike="noStrike" cap="none">
              <a:latin typeface="Roboto"/>
              <a:ea typeface="Roboto"/>
              <a:cs typeface="Roboto"/>
              <a:sym typeface="Roboto"/>
            </a:endParaRPr>
          </a:p>
          <a:p>
            <a:pPr marL="0" marR="0" lvl="0" indent="0" algn="l" rtl="0">
              <a:lnSpc>
                <a:spcPct val="100000"/>
              </a:lnSpc>
              <a:spcBef>
                <a:spcPts val="0"/>
              </a:spcBef>
              <a:spcAft>
                <a:spcPts val="0"/>
              </a:spcAft>
              <a:buNone/>
            </a:pPr>
            <a:endParaRPr sz="1900" i="0" u="none" strike="noStrike" cap="none">
              <a:latin typeface="Roboto"/>
              <a:ea typeface="Roboto"/>
              <a:cs typeface="Roboto"/>
              <a:sym typeface="Roboto"/>
            </a:endParaRPr>
          </a:p>
        </p:txBody>
      </p:sp>
      <p:sp>
        <p:nvSpPr>
          <p:cNvPr id="210" name="Google Shape;210;p33"/>
          <p:cNvSpPr txBox="1"/>
          <p:nvPr/>
        </p:nvSpPr>
        <p:spPr>
          <a:xfrm>
            <a:off x="324601" y="3202371"/>
            <a:ext cx="3324000" cy="60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00000"/>
                </a:solidFill>
                <a:latin typeface="Roboto"/>
                <a:ea typeface="Roboto"/>
                <a:cs typeface="Roboto"/>
                <a:sym typeface="Roboto"/>
              </a:rPr>
              <a:t>Hvor findes fysioterapeuter?  </a:t>
            </a:r>
            <a:endParaRPr sz="1800" i="0" u="none" strike="noStrike" cap="none">
              <a:latin typeface="Roboto"/>
              <a:ea typeface="Roboto"/>
              <a:cs typeface="Roboto"/>
              <a:sym typeface="Roboto"/>
            </a:endParaRPr>
          </a:p>
          <a:p>
            <a:pPr marL="0" marR="0" lvl="0" indent="0" algn="l" rtl="0">
              <a:lnSpc>
                <a:spcPct val="100000"/>
              </a:lnSpc>
              <a:spcBef>
                <a:spcPts val="0"/>
              </a:spcBef>
              <a:spcAft>
                <a:spcPts val="0"/>
              </a:spcAft>
              <a:buNone/>
            </a:pPr>
            <a:endParaRPr sz="1800" i="0" u="none" strike="noStrike" cap="none">
              <a:latin typeface="Roboto"/>
              <a:ea typeface="Roboto"/>
              <a:cs typeface="Roboto"/>
              <a:sym typeface="Roboto"/>
            </a:endParaRPr>
          </a:p>
          <a:p>
            <a:pPr marL="0" marR="0" lvl="0" indent="0" algn="l" rtl="0">
              <a:lnSpc>
                <a:spcPct val="100000"/>
              </a:lnSpc>
              <a:spcBef>
                <a:spcPts val="0"/>
              </a:spcBef>
              <a:spcAft>
                <a:spcPts val="0"/>
              </a:spcAft>
              <a:buNone/>
            </a:pPr>
            <a:endParaRPr sz="1800" i="0" u="none" strike="noStrike" cap="none">
              <a:latin typeface="Roboto"/>
              <a:ea typeface="Roboto"/>
              <a:cs typeface="Roboto"/>
              <a:sym typeface="Roboto"/>
            </a:endParaRPr>
          </a:p>
        </p:txBody>
      </p:sp>
      <p:sp>
        <p:nvSpPr>
          <p:cNvPr id="211" name="Google Shape;211;p33"/>
          <p:cNvSpPr txBox="1"/>
          <p:nvPr/>
        </p:nvSpPr>
        <p:spPr>
          <a:xfrm>
            <a:off x="381300" y="3805380"/>
            <a:ext cx="3210600" cy="778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i="0" u="none" strike="noStrike" cap="none">
                <a:solidFill>
                  <a:srgbClr val="000000"/>
                </a:solidFill>
                <a:latin typeface="Roboto"/>
                <a:ea typeface="Roboto"/>
                <a:cs typeface="Roboto"/>
                <a:sym typeface="Roboto"/>
              </a:rPr>
              <a:t>De fleste faggrupper kan findes begge steder </a:t>
            </a:r>
            <a:endParaRPr sz="1800" i="0" u="none" strike="noStrike" cap="none">
              <a:latin typeface="Roboto"/>
              <a:ea typeface="Roboto"/>
              <a:cs typeface="Roboto"/>
              <a:sym typeface="Roboto"/>
            </a:endParaRPr>
          </a:p>
          <a:p>
            <a:pPr marL="0" marR="0" lvl="0" indent="0" algn="l" rtl="0">
              <a:lnSpc>
                <a:spcPct val="100000"/>
              </a:lnSpc>
              <a:spcBef>
                <a:spcPts val="0"/>
              </a:spcBef>
              <a:spcAft>
                <a:spcPts val="0"/>
              </a:spcAft>
              <a:buNone/>
            </a:pPr>
            <a:endParaRPr sz="1800" i="0" u="none" strike="noStrike" cap="none">
              <a:latin typeface="Roboto"/>
              <a:ea typeface="Roboto"/>
              <a:cs typeface="Roboto"/>
              <a:sym typeface="Roboto"/>
            </a:endParaRPr>
          </a:p>
        </p:txBody>
      </p:sp>
      <p:pic>
        <p:nvPicPr>
          <p:cNvPr id="212" name="Google Shape;212;p33"/>
          <p:cNvPicPr preferRelativeResize="0"/>
          <p:nvPr/>
        </p:nvPicPr>
        <p:blipFill>
          <a:blip r:embed="rId2"/>
          <a:stretch>
            <a:fillRect/>
          </a:stretch>
        </p:blipFill>
        <p:spPr>
          <a:xfrm rot="5400000">
            <a:off x="3630562" y="1466575"/>
            <a:ext cx="5017925" cy="2210350"/>
          </a:xfrm>
          <a:prstGeom prst="rect">
            <a:avLst/>
          </a:prstGeom>
          <a:noFill/>
          <a:ln>
            <a:noFill/>
          </a:ln>
        </p:spPr>
      </p:pic>
      <p:sp>
        <p:nvSpPr>
          <p:cNvPr id="213" name="Google Shape;213;p33"/>
          <p:cNvSpPr txBox="1"/>
          <p:nvPr/>
        </p:nvSpPr>
        <p:spPr>
          <a:xfrm>
            <a:off x="1198950" y="210900"/>
            <a:ext cx="6889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Roboto"/>
                <a:ea typeface="Roboto"/>
                <a:cs typeface="Roboto"/>
                <a:sym typeface="Roboto"/>
              </a:rPr>
              <a:t>Hvordan er sundhedsvæsenet organiseret? Hvilke sektorer findes der?</a:t>
            </a:r>
            <a:endParaRPr sz="24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pic>
        <p:nvPicPr>
          <p:cNvPr id="218" name="Google Shape;218;p34" descr="FIT som Evidensbaseret Praksis!!!"/>
          <p:cNvPicPr preferRelativeResize="0"/>
          <p:nvPr/>
        </p:nvPicPr>
        <p:blipFill rotWithShape="1">
          <a:blip r:embed="rId1"/>
          <a:srcRect/>
          <a:stretch>
            <a:fillRect/>
          </a:stretch>
        </p:blipFill>
        <p:spPr>
          <a:xfrm>
            <a:off x="4598707" y="2759134"/>
            <a:ext cx="4545294" cy="2031530"/>
          </a:xfrm>
          <a:prstGeom prst="rect">
            <a:avLst/>
          </a:prstGeom>
          <a:noFill/>
          <a:ln>
            <a:noFill/>
          </a:ln>
        </p:spPr>
      </p:pic>
      <p:sp>
        <p:nvSpPr>
          <p:cNvPr id="219" name="Google Shape;219;p34"/>
          <p:cNvSpPr txBox="1"/>
          <p:nvPr/>
        </p:nvSpPr>
        <p:spPr>
          <a:xfrm>
            <a:off x="189702" y="352839"/>
            <a:ext cx="8506500" cy="9891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4400" i="0" u="none" strike="noStrike" cap="none">
                <a:solidFill>
                  <a:srgbClr val="000000"/>
                </a:solidFill>
                <a:latin typeface="Roboto"/>
                <a:ea typeface="Roboto"/>
                <a:cs typeface="Roboto"/>
                <a:sym typeface="Roboto"/>
              </a:rPr>
              <a:t>Evidensbaseret medicin </a:t>
            </a:r>
            <a:endParaRPr sz="4400" i="0" u="none" strike="noStrike" cap="none">
              <a:latin typeface="Roboto"/>
              <a:ea typeface="Roboto"/>
              <a:cs typeface="Roboto"/>
              <a:sym typeface="Roboto"/>
            </a:endParaRPr>
          </a:p>
        </p:txBody>
      </p:sp>
      <p:sp>
        <p:nvSpPr>
          <p:cNvPr id="220" name="Google Shape;220;p34"/>
          <p:cNvSpPr txBox="1"/>
          <p:nvPr/>
        </p:nvSpPr>
        <p:spPr>
          <a:xfrm>
            <a:off x="189702" y="1442751"/>
            <a:ext cx="8506500" cy="3247200"/>
          </a:xfrm>
          <a:prstGeom prst="rect">
            <a:avLst/>
          </a:prstGeom>
          <a:noFill/>
          <a:ln>
            <a:noFill/>
          </a:ln>
        </p:spPr>
        <p:txBody>
          <a:bodyPr spcFirstLastPara="1" wrap="square" lIns="91425" tIns="45700" rIns="91425" bIns="45700" anchor="t" anchorCtr="0">
            <a:normAutofit fontScale="70000" lnSpcReduction="10000"/>
          </a:bodyPr>
          <a:lstStyle/>
          <a:p>
            <a:pPr marL="228600" marR="0" lvl="0" indent="-175260" algn="l" rtl="0">
              <a:lnSpc>
                <a:spcPct val="80000"/>
              </a:lnSpc>
              <a:spcBef>
                <a:spcPts val="0"/>
              </a:spcBef>
              <a:spcAft>
                <a:spcPts val="0"/>
              </a:spcAft>
              <a:buClr>
                <a:srgbClr val="000000"/>
              </a:buClr>
              <a:buSzPct val="100000"/>
              <a:buFont typeface="Roboto"/>
              <a:buChar char="•"/>
            </a:pPr>
            <a:r>
              <a:rPr lang="en-US" sz="2800" b="1" i="0" u="none" strike="noStrike" cap="none">
                <a:solidFill>
                  <a:srgbClr val="000000"/>
                </a:solidFill>
                <a:latin typeface="Roboto"/>
                <a:ea typeface="Roboto"/>
                <a:cs typeface="Roboto"/>
                <a:sym typeface="Roboto"/>
              </a:rPr>
              <a:t>Evidensbaserede kliniske retningslinjer – også til fysioterapeuter! </a:t>
            </a:r>
            <a:endParaRPr sz="2800" i="0" u="none" strike="noStrike" cap="none">
              <a:latin typeface="Roboto"/>
              <a:ea typeface="Roboto"/>
              <a:cs typeface="Roboto"/>
              <a:sym typeface="Roboto"/>
            </a:endParaRPr>
          </a:p>
          <a:p>
            <a:pPr marL="228600" marR="0" lvl="0" indent="-175260" algn="l" rtl="0">
              <a:lnSpc>
                <a:spcPct val="80000"/>
              </a:lnSpc>
              <a:spcBef>
                <a:spcPts val="1000"/>
              </a:spcBef>
              <a:spcAft>
                <a:spcPts val="0"/>
              </a:spcAft>
              <a:buClr>
                <a:srgbClr val="000000"/>
              </a:buClr>
              <a:buSzPct val="100000"/>
              <a:buFont typeface="Roboto"/>
              <a:buChar char="•"/>
            </a:pPr>
            <a:r>
              <a:rPr lang="en-US" sz="2800" b="1" i="0" u="none" strike="noStrike" cap="none">
                <a:solidFill>
                  <a:srgbClr val="000000"/>
                </a:solidFill>
                <a:latin typeface="Roboto"/>
                <a:ea typeface="Roboto"/>
                <a:cs typeface="Roboto"/>
                <a:sym typeface="Roboto"/>
              </a:rPr>
              <a:t>Evidensbaseret praksis</a:t>
            </a:r>
            <a:endParaRPr sz="2800" i="0" u="none" strike="noStrike" cap="none">
              <a:latin typeface="Roboto"/>
              <a:ea typeface="Roboto"/>
              <a:cs typeface="Roboto"/>
              <a:sym typeface="Roboto"/>
            </a:endParaRPr>
          </a:p>
          <a:p>
            <a:pPr marL="685800" marR="0" lvl="1" indent="-182880" algn="l" rtl="0">
              <a:lnSpc>
                <a:spcPct val="80000"/>
              </a:lnSpc>
              <a:spcBef>
                <a:spcPts val="500"/>
              </a:spcBef>
              <a:spcAft>
                <a:spcPts val="0"/>
              </a:spcAft>
              <a:buClr>
                <a:srgbClr val="000000"/>
              </a:buClr>
              <a:buSzPct val="100000"/>
              <a:buFont typeface="Roboto"/>
              <a:buChar char="•"/>
            </a:pPr>
            <a:r>
              <a:rPr lang="en-US" sz="2400" i="0" u="none" strike="noStrike" cap="none">
                <a:solidFill>
                  <a:srgbClr val="000000"/>
                </a:solidFill>
                <a:latin typeface="Roboto"/>
                <a:ea typeface="Roboto"/>
                <a:cs typeface="Roboto"/>
                <a:sym typeface="Roboto"/>
              </a:rPr>
              <a:t>Klinisk erfaring</a:t>
            </a:r>
            <a:endParaRPr sz="2400" i="0" u="none" strike="noStrike" cap="none">
              <a:latin typeface="Roboto"/>
              <a:ea typeface="Roboto"/>
              <a:cs typeface="Roboto"/>
              <a:sym typeface="Roboto"/>
            </a:endParaRPr>
          </a:p>
          <a:p>
            <a:pPr marL="685800" marR="0" lvl="1" indent="-182880" algn="l" rtl="0">
              <a:lnSpc>
                <a:spcPct val="80000"/>
              </a:lnSpc>
              <a:spcBef>
                <a:spcPts val="500"/>
              </a:spcBef>
              <a:spcAft>
                <a:spcPts val="0"/>
              </a:spcAft>
              <a:buClr>
                <a:srgbClr val="000000"/>
              </a:buClr>
              <a:buSzPct val="100000"/>
              <a:buFont typeface="Roboto"/>
              <a:buChar char="•"/>
            </a:pPr>
            <a:r>
              <a:rPr lang="en-US" sz="2400" i="0" u="none" strike="noStrike" cap="none">
                <a:solidFill>
                  <a:srgbClr val="000000"/>
                </a:solidFill>
                <a:latin typeface="Roboto"/>
                <a:ea typeface="Roboto"/>
                <a:cs typeface="Roboto"/>
                <a:sym typeface="Roboto"/>
              </a:rPr>
              <a:t>Evidensbaseret forskning </a:t>
            </a:r>
            <a:endParaRPr sz="2400" i="0" u="none" strike="noStrike" cap="none">
              <a:latin typeface="Roboto"/>
              <a:ea typeface="Roboto"/>
              <a:cs typeface="Roboto"/>
              <a:sym typeface="Roboto"/>
            </a:endParaRPr>
          </a:p>
          <a:p>
            <a:pPr marL="685800" marR="0" lvl="1" indent="-182880" algn="l" rtl="0">
              <a:lnSpc>
                <a:spcPct val="80000"/>
              </a:lnSpc>
              <a:spcBef>
                <a:spcPts val="500"/>
              </a:spcBef>
              <a:spcAft>
                <a:spcPts val="0"/>
              </a:spcAft>
              <a:buClr>
                <a:srgbClr val="000000"/>
              </a:buClr>
              <a:buSzPct val="100000"/>
              <a:buFont typeface="Arial" panose="020B0604020202020204"/>
              <a:buChar char="•"/>
            </a:pPr>
            <a:r>
              <a:rPr lang="en-US" sz="2400" i="0" u="none" strike="noStrike" cap="none">
                <a:solidFill>
                  <a:srgbClr val="000000"/>
                </a:solidFill>
                <a:latin typeface="Roboto"/>
                <a:ea typeface="Roboto"/>
                <a:cs typeface="Roboto"/>
                <a:sym typeface="Roboto"/>
              </a:rPr>
              <a:t>Patientens forventninger og præferencer  </a:t>
            </a:r>
            <a:br>
              <a:rPr lang="en-US" sz="1800" i="0" u="none" strike="noStrike" cap="none">
                <a:latin typeface="Roboto"/>
                <a:ea typeface="Roboto"/>
                <a:cs typeface="Roboto"/>
                <a:sym typeface="Roboto"/>
              </a:rPr>
            </a:br>
            <a:r>
              <a:rPr lang="en-US" sz="2400" i="0" u="none" strike="noStrike" cap="none">
                <a:solidFill>
                  <a:srgbClr val="000000"/>
                </a:solidFill>
                <a:latin typeface="Roboto"/>
                <a:ea typeface="Roboto"/>
                <a:cs typeface="Roboto"/>
                <a:sym typeface="Roboto"/>
              </a:rPr>
              <a:t> </a:t>
            </a:r>
            <a:endParaRPr sz="2400" i="0" u="none" strike="noStrike" cap="none">
              <a:latin typeface="Roboto"/>
              <a:ea typeface="Roboto"/>
              <a:cs typeface="Roboto"/>
              <a:sym typeface="Roboto"/>
            </a:endParaRPr>
          </a:p>
          <a:p>
            <a:pPr marL="228600" marR="0" lvl="0" indent="-175260" algn="l" rtl="0">
              <a:lnSpc>
                <a:spcPct val="80000"/>
              </a:lnSpc>
              <a:spcBef>
                <a:spcPts val="1000"/>
              </a:spcBef>
              <a:spcAft>
                <a:spcPts val="0"/>
              </a:spcAft>
              <a:buClr>
                <a:srgbClr val="000000"/>
              </a:buClr>
              <a:buSzPct val="100000"/>
              <a:buFont typeface="Roboto"/>
              <a:buChar char="•"/>
            </a:pPr>
            <a:r>
              <a:rPr lang="en-US" sz="2800" b="1" i="0" u="none" strike="noStrike" cap="none">
                <a:solidFill>
                  <a:srgbClr val="000000"/>
                </a:solidFill>
                <a:latin typeface="Roboto"/>
                <a:ea typeface="Roboto"/>
                <a:cs typeface="Roboto"/>
                <a:sym typeface="Roboto"/>
              </a:rPr>
              <a:t>Fysisk træning </a:t>
            </a:r>
            <a:endParaRPr sz="2800" i="0" u="none" strike="noStrike" cap="none">
              <a:latin typeface="Roboto"/>
              <a:ea typeface="Roboto"/>
              <a:cs typeface="Roboto"/>
              <a:sym typeface="Roboto"/>
            </a:endParaRPr>
          </a:p>
          <a:p>
            <a:pPr marL="685800" marR="0" lvl="1" indent="-182880" algn="l" rtl="0">
              <a:lnSpc>
                <a:spcPct val="80000"/>
              </a:lnSpc>
              <a:spcBef>
                <a:spcPts val="500"/>
              </a:spcBef>
              <a:spcAft>
                <a:spcPts val="0"/>
              </a:spcAft>
              <a:buClr>
                <a:srgbClr val="000000"/>
              </a:buClr>
              <a:buSzPct val="100000"/>
              <a:buFont typeface="Roboto"/>
              <a:buChar char="•"/>
            </a:pPr>
            <a:r>
              <a:rPr lang="en-US" sz="2400" i="0" u="none" strike="noStrike" cap="none">
                <a:solidFill>
                  <a:srgbClr val="000000"/>
                </a:solidFill>
                <a:latin typeface="Roboto"/>
                <a:ea typeface="Roboto"/>
                <a:cs typeface="Roboto"/>
                <a:sym typeface="Roboto"/>
              </a:rPr>
              <a:t>Forebyggende</a:t>
            </a:r>
            <a:endParaRPr sz="2400" i="0" u="none" strike="noStrike" cap="none">
              <a:latin typeface="Roboto"/>
              <a:ea typeface="Roboto"/>
              <a:cs typeface="Roboto"/>
              <a:sym typeface="Roboto"/>
            </a:endParaRPr>
          </a:p>
          <a:p>
            <a:pPr marL="685800" marR="0" lvl="1" indent="-182880" algn="l" rtl="0">
              <a:lnSpc>
                <a:spcPct val="80000"/>
              </a:lnSpc>
              <a:spcBef>
                <a:spcPts val="500"/>
              </a:spcBef>
              <a:spcAft>
                <a:spcPts val="0"/>
              </a:spcAft>
              <a:buClr>
                <a:srgbClr val="000000"/>
              </a:buClr>
              <a:buSzPct val="100000"/>
              <a:buFont typeface="Roboto"/>
              <a:buChar char="•"/>
            </a:pPr>
            <a:r>
              <a:rPr lang="en-US" sz="2400" i="0" u="none" strike="noStrike" cap="none">
                <a:solidFill>
                  <a:srgbClr val="000000"/>
                </a:solidFill>
                <a:latin typeface="Roboto"/>
                <a:ea typeface="Roboto"/>
                <a:cs typeface="Roboto"/>
                <a:sym typeface="Roboto"/>
              </a:rPr>
              <a:t>Del af behandling </a:t>
            </a:r>
            <a:endParaRPr sz="2400" i="0" u="none" strike="noStrike" cap="none">
              <a:latin typeface="Roboto"/>
              <a:ea typeface="Roboto"/>
              <a:cs typeface="Roboto"/>
              <a:sym typeface="Roboto"/>
            </a:endParaRPr>
          </a:p>
          <a:p>
            <a:pPr marL="685800" marR="0" lvl="1" indent="-182880" algn="l" rtl="0">
              <a:lnSpc>
                <a:spcPct val="80000"/>
              </a:lnSpc>
              <a:spcBef>
                <a:spcPts val="500"/>
              </a:spcBef>
              <a:spcAft>
                <a:spcPts val="0"/>
              </a:spcAft>
              <a:buClr>
                <a:srgbClr val="000000"/>
              </a:buClr>
              <a:buSzPct val="100000"/>
              <a:buFont typeface="Roboto"/>
              <a:buChar char="•"/>
            </a:pPr>
            <a:r>
              <a:rPr lang="en-US" sz="2400" i="0" u="none" strike="noStrike" cap="none">
                <a:solidFill>
                  <a:srgbClr val="000000"/>
                </a:solidFill>
                <a:latin typeface="Roboto"/>
                <a:ea typeface="Roboto"/>
                <a:cs typeface="Roboto"/>
                <a:sym typeface="Roboto"/>
              </a:rPr>
              <a:t>Compliance </a:t>
            </a:r>
            <a:endParaRPr sz="2400" i="0" u="none" strike="noStrike" cap="none">
              <a:latin typeface="Roboto"/>
              <a:ea typeface="Roboto"/>
              <a:cs typeface="Roboto"/>
              <a:sym typeface="Roboto"/>
            </a:endParaRPr>
          </a:p>
          <a:p>
            <a:pPr marL="685800" marR="0" lvl="1" indent="-182880" algn="l" rtl="0">
              <a:lnSpc>
                <a:spcPct val="80000"/>
              </a:lnSpc>
              <a:spcBef>
                <a:spcPts val="500"/>
              </a:spcBef>
              <a:spcAft>
                <a:spcPts val="0"/>
              </a:spcAft>
              <a:buClr>
                <a:srgbClr val="000000"/>
              </a:buClr>
              <a:buSzPct val="100000"/>
              <a:buFont typeface="Roboto"/>
              <a:buChar char="•"/>
            </a:pPr>
            <a:r>
              <a:rPr lang="en-US" sz="2400" i="0" u="none" strike="noStrike" cap="none">
                <a:solidFill>
                  <a:srgbClr val="000000"/>
                </a:solidFill>
                <a:latin typeface="Roboto"/>
                <a:ea typeface="Roboto"/>
                <a:cs typeface="Roboto"/>
                <a:sym typeface="Roboto"/>
              </a:rPr>
              <a:t>Patient empowerment </a:t>
            </a:r>
            <a:endParaRPr sz="2400" i="0" u="none" strike="noStrike" cap="none">
              <a:latin typeface="Roboto"/>
              <a:ea typeface="Roboto"/>
              <a:cs typeface="Roboto"/>
              <a:sym typeface="Roboto"/>
            </a:endParaRPr>
          </a:p>
          <a:p>
            <a:pPr marL="457200" marR="0" lvl="0" indent="0" algn="l" rtl="0">
              <a:lnSpc>
                <a:spcPct val="80000"/>
              </a:lnSpc>
              <a:spcBef>
                <a:spcPts val="1000"/>
              </a:spcBef>
              <a:spcAft>
                <a:spcPts val="0"/>
              </a:spcAft>
              <a:buNone/>
            </a:pPr>
            <a:endParaRPr sz="2800" i="0" u="none" strike="noStrike" cap="none">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35"/>
          <p:cNvSpPr txBox="1"/>
          <p:nvPr/>
        </p:nvSpPr>
        <p:spPr>
          <a:xfrm>
            <a:off x="283951" y="97372"/>
            <a:ext cx="8506200" cy="997500"/>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Fysioterapeutens rolle som behandler </a:t>
            </a:r>
            <a:endParaRPr sz="4400" b="0" i="0" u="none" strike="noStrike" cap="none">
              <a:latin typeface="Arial" panose="020B0604020202020204"/>
              <a:ea typeface="Arial" panose="020B0604020202020204"/>
              <a:cs typeface="Arial" panose="020B0604020202020204"/>
              <a:sym typeface="Arial" panose="020B0604020202020204"/>
            </a:endParaRPr>
          </a:p>
        </p:txBody>
      </p:sp>
      <p:sp>
        <p:nvSpPr>
          <p:cNvPr id="226" name="Google Shape;226;p35"/>
          <p:cNvSpPr/>
          <p:nvPr/>
        </p:nvSpPr>
        <p:spPr>
          <a:xfrm>
            <a:off x="1475058" y="1172971"/>
            <a:ext cx="1223046" cy="1137942"/>
          </a:xfrm>
          <a:custGeom>
            <a:avLst/>
            <a:gdLst/>
            <a:ahLst/>
            <a:cxnLst/>
            <a:rect l="l" t="t" r="r" b="b"/>
            <a:pathLst>
              <a:path w="21600" h="21600" extrusionOk="0">
                <a:moveTo>
                  <a:pt x="0" y="0"/>
                </a:moveTo>
                <a:lnTo>
                  <a:pt x="21600" y="0"/>
                </a:lnTo>
                <a:lnTo>
                  <a:pt x="21600" y="21600"/>
                </a:lnTo>
                <a:lnTo>
                  <a:pt x="0" y="21600"/>
                </a:lnTo>
                <a:close/>
              </a:path>
            </a:pathLst>
          </a:custGeom>
          <a:blipFill rotWithShape="1">
            <a:blip r:embed="rId1"/>
            <a:stretch>
              <a:fillRect/>
            </a:stretch>
          </a:blipFill>
          <a:ln w="12600" cap="flat" cmpd="sng">
            <a:solidFill>
              <a:srgbClr val="FFFFFF"/>
            </a:solidFill>
            <a:prstDash val="solid"/>
            <a:miter lim="8000"/>
            <a:headEnd type="none" w="sm" len="sm"/>
            <a:tailEnd type="none" w="sm" len="sm"/>
          </a:ln>
        </p:spPr>
      </p:sp>
      <p:sp>
        <p:nvSpPr>
          <p:cNvPr id="227" name="Google Shape;227;p35"/>
          <p:cNvSpPr/>
          <p:nvPr/>
        </p:nvSpPr>
        <p:spPr>
          <a:xfrm>
            <a:off x="972083" y="2478198"/>
            <a:ext cx="3499200" cy="487620"/>
          </a:xfrm>
          <a:custGeom>
            <a:avLst/>
            <a:gdLst/>
            <a:ahLst/>
            <a:cxnLst/>
            <a:rect l="l" t="t" r="r" b="b"/>
            <a:pathLst>
              <a:path w="4320000" h="648000" extrusionOk="0">
                <a:moveTo>
                  <a:pt x="0" y="0"/>
                </a:moveTo>
                <a:lnTo>
                  <a:pt x="4320000" y="0"/>
                </a:lnTo>
                <a:lnTo>
                  <a:pt x="4320000" y="648000"/>
                </a:lnTo>
                <a:lnTo>
                  <a:pt x="0" y="648000"/>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Calibri"/>
                <a:ea typeface="Calibri"/>
                <a:cs typeface="Calibri"/>
                <a:sym typeface="Calibri"/>
              </a:rPr>
              <a:t>Autoriseret sundhedsperson </a:t>
            </a:r>
            <a:endParaRPr sz="2800" b="0" i="0" u="none" strike="noStrike" cap="none">
              <a:latin typeface="Arial" panose="020B0604020202020204"/>
              <a:ea typeface="Arial" panose="020B0604020202020204"/>
              <a:cs typeface="Arial" panose="020B0604020202020204"/>
              <a:sym typeface="Arial" panose="020B0604020202020204"/>
            </a:endParaRPr>
          </a:p>
        </p:txBody>
      </p:sp>
      <p:sp>
        <p:nvSpPr>
          <p:cNvPr id="228" name="Google Shape;228;p35"/>
          <p:cNvSpPr/>
          <p:nvPr/>
        </p:nvSpPr>
        <p:spPr>
          <a:xfrm>
            <a:off x="972083" y="3540602"/>
            <a:ext cx="3499200" cy="738495"/>
          </a:xfrm>
          <a:custGeom>
            <a:avLst/>
            <a:gdLst/>
            <a:ahLst/>
            <a:cxnLst/>
            <a:rect l="l" t="t" r="r" b="b"/>
            <a:pathLst>
              <a:path w="4320000" h="981389" extrusionOk="0">
                <a:moveTo>
                  <a:pt x="0" y="0"/>
                </a:moveTo>
                <a:lnTo>
                  <a:pt x="4320000" y="0"/>
                </a:lnTo>
                <a:lnTo>
                  <a:pt x="4320000" y="981389"/>
                </a:lnTo>
                <a:lnTo>
                  <a:pt x="0" y="981389"/>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1700" b="0" i="0" u="none" strike="noStrike" cap="none">
                <a:solidFill>
                  <a:srgbClr val="000000"/>
                </a:solidFill>
                <a:latin typeface="Calibri"/>
                <a:ea typeface="Calibri"/>
                <a:cs typeface="Calibri"/>
                <a:sym typeface="Calibri"/>
              </a:rPr>
              <a:t>Beskyttet titel </a:t>
            </a:r>
            <a:endParaRPr sz="1700" b="0" i="0" u="none" strike="noStrike" cap="none">
              <a:latin typeface="Arial" panose="020B0604020202020204"/>
              <a:ea typeface="Arial" panose="020B0604020202020204"/>
              <a:cs typeface="Arial" panose="020B0604020202020204"/>
              <a:sym typeface="Arial" panose="020B0604020202020204"/>
            </a:endParaRPr>
          </a:p>
        </p:txBody>
      </p:sp>
      <p:sp>
        <p:nvSpPr>
          <p:cNvPr id="229" name="Google Shape;229;p35"/>
          <p:cNvSpPr/>
          <p:nvPr/>
        </p:nvSpPr>
        <p:spPr>
          <a:xfrm>
            <a:off x="5743310" y="1176596"/>
            <a:ext cx="1223046" cy="1137942"/>
          </a:xfrm>
          <a:custGeom>
            <a:avLst/>
            <a:gdLst/>
            <a:ahLst/>
            <a:cxnLst/>
            <a:rect l="l" t="t" r="r" b="b"/>
            <a:pathLst>
              <a:path w="21600" h="21600" extrusionOk="0">
                <a:moveTo>
                  <a:pt x="0" y="0"/>
                </a:moveTo>
                <a:lnTo>
                  <a:pt x="21600" y="0"/>
                </a:lnTo>
                <a:lnTo>
                  <a:pt x="21600" y="21600"/>
                </a:lnTo>
                <a:lnTo>
                  <a:pt x="0" y="21600"/>
                </a:lnTo>
                <a:close/>
              </a:path>
            </a:pathLst>
          </a:custGeom>
          <a:blipFill rotWithShape="1">
            <a:blip r:embed="rId2"/>
            <a:stretch>
              <a:fillRect/>
            </a:stretch>
          </a:blipFill>
          <a:ln w="12600" cap="flat" cmpd="sng">
            <a:solidFill>
              <a:srgbClr val="FFFFFF"/>
            </a:solidFill>
            <a:prstDash val="solid"/>
            <a:miter lim="8000"/>
            <a:headEnd type="none" w="sm" len="sm"/>
            <a:tailEnd type="none" w="sm" len="sm"/>
          </a:ln>
        </p:spPr>
      </p:sp>
      <p:sp>
        <p:nvSpPr>
          <p:cNvPr id="230" name="Google Shape;230;p35"/>
          <p:cNvSpPr/>
          <p:nvPr/>
        </p:nvSpPr>
        <p:spPr>
          <a:xfrm>
            <a:off x="5183500" y="2478202"/>
            <a:ext cx="3499200" cy="803520"/>
          </a:xfrm>
          <a:custGeom>
            <a:avLst/>
            <a:gdLst/>
            <a:ahLst/>
            <a:cxnLst/>
            <a:rect l="l" t="t" r="r" b="b"/>
            <a:pathLst>
              <a:path w="4320000" h="648000" extrusionOk="0">
                <a:moveTo>
                  <a:pt x="0" y="0"/>
                </a:moveTo>
                <a:lnTo>
                  <a:pt x="4320000" y="0"/>
                </a:lnTo>
                <a:lnTo>
                  <a:pt x="4320000" y="648000"/>
                </a:lnTo>
                <a:lnTo>
                  <a:pt x="0" y="648000"/>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Calibri"/>
                <a:ea typeface="Calibri"/>
                <a:cs typeface="Calibri"/>
                <a:sym typeface="Calibri"/>
              </a:rPr>
              <a:t>Underlagt sundhedsloven </a:t>
            </a:r>
            <a:endParaRPr sz="2800" b="0" i="0" u="none" strike="noStrike" cap="none">
              <a:latin typeface="Arial" panose="020B0604020202020204"/>
              <a:ea typeface="Arial" panose="020B0604020202020204"/>
              <a:cs typeface="Arial" panose="020B0604020202020204"/>
              <a:sym typeface="Arial" panose="020B0604020202020204"/>
            </a:endParaRPr>
          </a:p>
        </p:txBody>
      </p:sp>
      <p:sp>
        <p:nvSpPr>
          <p:cNvPr id="231" name="Google Shape;231;p35"/>
          <p:cNvSpPr/>
          <p:nvPr/>
        </p:nvSpPr>
        <p:spPr>
          <a:xfrm>
            <a:off x="5094275" y="3445387"/>
            <a:ext cx="3499200" cy="1219376"/>
          </a:xfrm>
          <a:custGeom>
            <a:avLst/>
            <a:gdLst/>
            <a:ahLst/>
            <a:cxnLst/>
            <a:rect l="l" t="t" r="r" b="b"/>
            <a:pathLst>
              <a:path w="4320000" h="981389" extrusionOk="0">
                <a:moveTo>
                  <a:pt x="0" y="0"/>
                </a:moveTo>
                <a:lnTo>
                  <a:pt x="4320000" y="0"/>
                </a:lnTo>
                <a:lnTo>
                  <a:pt x="4320000" y="981389"/>
                </a:lnTo>
                <a:lnTo>
                  <a:pt x="0" y="981389"/>
                </a:lnTo>
                <a:lnTo>
                  <a:pt x="0" y="0"/>
                </a:lnTo>
                <a:close/>
              </a:path>
            </a:pathLst>
          </a:cu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1700" b="0" i="0" u="none" strike="noStrike" cap="none">
                <a:solidFill>
                  <a:srgbClr val="000000"/>
                </a:solidFill>
                <a:latin typeface="Calibri"/>
                <a:ea typeface="Calibri"/>
                <a:cs typeface="Calibri"/>
                <a:sym typeface="Calibri"/>
              </a:rPr>
              <a:t>Pligt til at vise omhu og samvittighedsfuldhed </a:t>
            </a:r>
            <a:endParaRPr sz="17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700"/>
              </a:spcBef>
              <a:spcAft>
                <a:spcPts val="0"/>
              </a:spcAft>
              <a:buNone/>
            </a:pPr>
            <a:r>
              <a:rPr lang="en-US" sz="1700" b="0" i="0" u="none" strike="noStrike" cap="none">
                <a:solidFill>
                  <a:srgbClr val="000000"/>
                </a:solidFill>
                <a:latin typeface="Calibri"/>
                <a:ea typeface="Calibri"/>
                <a:cs typeface="Calibri"/>
                <a:sym typeface="Calibri"/>
              </a:rPr>
              <a:t>Pligt til at journalisere dit arbejde </a:t>
            </a:r>
            <a:endParaRPr sz="17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700"/>
              </a:spcBef>
              <a:spcAft>
                <a:spcPts val="0"/>
              </a:spcAft>
              <a:buNone/>
            </a:pPr>
            <a:r>
              <a:rPr lang="en-US" sz="1700" b="0" i="0" u="none" strike="noStrike" cap="none">
                <a:solidFill>
                  <a:srgbClr val="000000"/>
                </a:solidFill>
                <a:latin typeface="Calibri"/>
                <a:ea typeface="Calibri"/>
                <a:cs typeface="Calibri"/>
                <a:sym typeface="Calibri"/>
              </a:rPr>
              <a:t>Tavshedspligt </a:t>
            </a:r>
            <a:endParaRPr sz="17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35" name="Shape 235"/>
        <p:cNvGrpSpPr/>
        <p:nvPr/>
      </p:nvGrpSpPr>
      <p:grpSpPr>
        <a:xfrm>
          <a:off x="0" y="0"/>
          <a:ext cx="0" cy="0"/>
          <a:chOff x="0" y="0"/>
          <a:chExt cx="0" cy="0"/>
        </a:xfrm>
      </p:grpSpPr>
      <p:sp>
        <p:nvSpPr>
          <p:cNvPr id="236" name="Google Shape;236;p36"/>
          <p:cNvSpPr/>
          <p:nvPr/>
        </p:nvSpPr>
        <p:spPr>
          <a:xfrm>
            <a:off x="-97375" y="64900"/>
            <a:ext cx="9198576" cy="4586274"/>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237" name="Google Shape;237;p36"/>
          <p:cNvSpPr txBox="1"/>
          <p:nvPr/>
        </p:nvSpPr>
        <p:spPr>
          <a:xfrm>
            <a:off x="278530" y="258463"/>
            <a:ext cx="7633800" cy="7695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r>
              <a:rPr lang="en-US" sz="4000" b="0" i="0" u="none" strike="noStrike" cap="none">
                <a:solidFill>
                  <a:srgbClr val="000000"/>
                </a:solidFill>
                <a:latin typeface="Calibri"/>
                <a:ea typeface="Calibri"/>
                <a:cs typeface="Calibri"/>
                <a:sym typeface="Calibri"/>
              </a:rPr>
              <a:t>Introduktion til medicin &amp; kirurgi</a:t>
            </a:r>
            <a:endParaRPr sz="4000" b="0" i="0" u="none" strike="noStrike" cap="none">
              <a:latin typeface="Arial" panose="020B0604020202020204"/>
              <a:ea typeface="Arial" panose="020B0604020202020204"/>
              <a:cs typeface="Arial" panose="020B0604020202020204"/>
              <a:sym typeface="Arial" panose="020B0604020202020204"/>
            </a:endParaRPr>
          </a:p>
        </p:txBody>
      </p:sp>
      <p:sp>
        <p:nvSpPr>
          <p:cNvPr id="238" name="Google Shape;238;p36"/>
          <p:cNvSpPr txBox="1"/>
          <p:nvPr/>
        </p:nvSpPr>
        <p:spPr>
          <a:xfrm>
            <a:off x="770411" y="1389505"/>
            <a:ext cx="4528200" cy="2429400"/>
          </a:xfrm>
          <a:prstGeom prst="rect">
            <a:avLst/>
          </a:prstGeom>
          <a:noFill/>
          <a:ln>
            <a:noFill/>
          </a:ln>
        </p:spPr>
        <p:txBody>
          <a:bodyPr spcFirstLastPara="1" wrap="square" lIns="91425" tIns="45700" rIns="91425" bIns="45700" anchor="t" anchorCtr="0">
            <a:normAutofit fontScale="77500" lnSpcReduction="20000"/>
          </a:bodyPr>
          <a:lstStyle/>
          <a:p>
            <a:pPr marL="228600" marR="0" lvl="0" indent="-200025" algn="l" rtl="0">
              <a:lnSpc>
                <a:spcPct val="90000"/>
              </a:lnSpc>
              <a:spcBef>
                <a:spcPts val="0"/>
              </a:spcBef>
              <a:spcAft>
                <a:spcPts val="0"/>
              </a:spcAft>
              <a:buClr>
                <a:srgbClr val="000000"/>
              </a:buClr>
              <a:buSzPct val="100000"/>
              <a:buFont typeface="Arial" panose="020B0604020202020204"/>
              <a:buChar char="•"/>
            </a:pPr>
            <a:r>
              <a:rPr lang="en-US" sz="2000" b="0" i="0" u="none" strike="noStrike" cap="none">
                <a:solidFill>
                  <a:srgbClr val="000000"/>
                </a:solidFill>
                <a:latin typeface="Calibri"/>
                <a:ea typeface="Calibri"/>
                <a:cs typeface="Calibri"/>
                <a:sym typeface="Calibri"/>
              </a:rPr>
              <a:t>39 lægelige specialer </a:t>
            </a:r>
            <a:endParaRPr sz="2000" b="0" i="0" u="none" strike="noStrike" cap="none">
              <a:latin typeface="Arial" panose="020B0604020202020204"/>
              <a:ea typeface="Arial" panose="020B0604020202020204"/>
              <a:cs typeface="Arial" panose="020B0604020202020204"/>
              <a:sym typeface="Arial" panose="020B0604020202020204"/>
            </a:endParaRPr>
          </a:p>
          <a:p>
            <a:pPr marL="685800" marR="0" lvl="1" indent="-200025" algn="l" rtl="0">
              <a:lnSpc>
                <a:spcPct val="90000"/>
              </a:lnSpc>
              <a:spcBef>
                <a:spcPts val="500"/>
              </a:spcBef>
              <a:spcAft>
                <a:spcPts val="0"/>
              </a:spcAft>
              <a:buClr>
                <a:srgbClr val="000000"/>
              </a:buClr>
              <a:buSzPct val="100000"/>
              <a:buFont typeface="Arial" panose="020B0604020202020204"/>
              <a:buChar char="•"/>
            </a:pPr>
            <a:r>
              <a:rPr lang="en-US" sz="2000" b="0" i="0" u="none" strike="noStrike" cap="none">
                <a:solidFill>
                  <a:srgbClr val="000000"/>
                </a:solidFill>
                <a:latin typeface="Calibri"/>
                <a:ea typeface="Calibri"/>
                <a:cs typeface="Calibri"/>
                <a:sym typeface="Calibri"/>
              </a:rPr>
              <a:t>Medicinske </a:t>
            </a:r>
            <a:endParaRPr sz="2000" b="0" i="0" u="none" strike="noStrike" cap="none">
              <a:latin typeface="Arial" panose="020B0604020202020204"/>
              <a:ea typeface="Arial" panose="020B0604020202020204"/>
              <a:cs typeface="Arial" panose="020B0604020202020204"/>
              <a:sym typeface="Arial" panose="020B0604020202020204"/>
            </a:endParaRPr>
          </a:p>
          <a:p>
            <a:pPr marL="685800" marR="0" lvl="1" indent="-200025" algn="l" rtl="0">
              <a:lnSpc>
                <a:spcPct val="90000"/>
              </a:lnSpc>
              <a:spcBef>
                <a:spcPts val="500"/>
              </a:spcBef>
              <a:spcAft>
                <a:spcPts val="0"/>
              </a:spcAft>
              <a:buClr>
                <a:srgbClr val="000000"/>
              </a:buClr>
              <a:buSzPct val="100000"/>
              <a:buFont typeface="Arial" panose="020B0604020202020204"/>
              <a:buChar char="•"/>
            </a:pPr>
            <a:r>
              <a:rPr lang="en-US" sz="2000" b="0" i="0" u="none" strike="noStrike" cap="none">
                <a:solidFill>
                  <a:srgbClr val="000000"/>
                </a:solidFill>
                <a:latin typeface="Calibri"/>
                <a:ea typeface="Calibri"/>
                <a:cs typeface="Calibri"/>
                <a:sym typeface="Calibri"/>
              </a:rPr>
              <a:t>Kirurgiske </a:t>
            </a:r>
            <a:endParaRPr sz="2000" b="0" i="0" u="none" strike="noStrike" cap="none">
              <a:latin typeface="Arial" panose="020B0604020202020204"/>
              <a:ea typeface="Arial" panose="020B0604020202020204"/>
              <a:cs typeface="Arial" panose="020B0604020202020204"/>
              <a:sym typeface="Arial" panose="020B0604020202020204"/>
            </a:endParaRPr>
          </a:p>
          <a:p>
            <a:pPr marL="685800" marR="0" lvl="1" indent="-200025" algn="l" rtl="0">
              <a:lnSpc>
                <a:spcPct val="90000"/>
              </a:lnSpc>
              <a:spcBef>
                <a:spcPts val="500"/>
              </a:spcBef>
              <a:spcAft>
                <a:spcPts val="0"/>
              </a:spcAft>
              <a:buClr>
                <a:srgbClr val="000000"/>
              </a:buClr>
              <a:buSzPct val="100000"/>
              <a:buFont typeface="Arial" panose="020B0604020202020204"/>
              <a:buChar char="•"/>
            </a:pPr>
            <a:r>
              <a:rPr lang="en-US" sz="2000" b="0" i="0" u="none" strike="noStrike" cap="none">
                <a:solidFill>
                  <a:srgbClr val="000000"/>
                </a:solidFill>
                <a:latin typeface="Calibri"/>
                <a:ea typeface="Calibri"/>
                <a:cs typeface="Calibri"/>
                <a:sym typeface="Calibri"/>
              </a:rPr>
              <a:t>Medicinsk-kirurgiske </a:t>
            </a:r>
            <a:endParaRPr sz="2000" b="0" i="0" u="none" strike="noStrike" cap="none">
              <a:latin typeface="Arial" panose="020B0604020202020204"/>
              <a:ea typeface="Arial" panose="020B0604020202020204"/>
              <a:cs typeface="Arial" panose="020B0604020202020204"/>
              <a:sym typeface="Arial" panose="020B0604020202020204"/>
            </a:endParaRPr>
          </a:p>
          <a:p>
            <a:pPr marL="685800" marR="0" lvl="1" indent="-200025" algn="l" rtl="0">
              <a:lnSpc>
                <a:spcPct val="90000"/>
              </a:lnSpc>
              <a:spcBef>
                <a:spcPts val="500"/>
              </a:spcBef>
              <a:spcAft>
                <a:spcPts val="0"/>
              </a:spcAft>
              <a:buClr>
                <a:srgbClr val="000000"/>
              </a:buClr>
              <a:buSzPct val="100000"/>
              <a:buFont typeface="Arial" panose="020B0604020202020204"/>
              <a:buChar char="•"/>
            </a:pPr>
            <a:r>
              <a:rPr lang="en-US" sz="2000" b="0" i="0" u="none" strike="noStrike" cap="none">
                <a:solidFill>
                  <a:srgbClr val="000000"/>
                </a:solidFill>
                <a:latin typeface="Calibri"/>
                <a:ea typeface="Calibri"/>
                <a:cs typeface="Calibri"/>
                <a:sym typeface="Calibri"/>
              </a:rPr>
              <a:t>Parakliniske</a:t>
            </a:r>
            <a:endParaRPr sz="2000" b="0" i="0" u="none" strike="noStrike" cap="none">
              <a:latin typeface="Arial" panose="020B0604020202020204"/>
              <a:ea typeface="Arial" panose="020B0604020202020204"/>
              <a:cs typeface="Arial" panose="020B0604020202020204"/>
              <a:sym typeface="Arial" panose="020B0604020202020204"/>
            </a:endParaRPr>
          </a:p>
          <a:p>
            <a:pPr marL="228600" marR="0" lvl="0" indent="-200025" algn="l" rtl="0">
              <a:lnSpc>
                <a:spcPct val="90000"/>
              </a:lnSpc>
              <a:spcBef>
                <a:spcPts val="1000"/>
              </a:spcBef>
              <a:spcAft>
                <a:spcPts val="0"/>
              </a:spcAft>
              <a:buClr>
                <a:srgbClr val="000000"/>
              </a:buClr>
              <a:buSzPct val="100000"/>
              <a:buFont typeface="Arial" panose="020B0604020202020204"/>
              <a:buChar char="•"/>
            </a:pPr>
            <a:r>
              <a:rPr lang="en-US" sz="2000" b="0" i="0" u="none" strike="noStrike" cap="none">
                <a:solidFill>
                  <a:srgbClr val="000000"/>
                </a:solidFill>
                <a:latin typeface="Calibri"/>
                <a:ea typeface="Calibri"/>
                <a:cs typeface="Calibri"/>
                <a:sym typeface="Calibri"/>
              </a:rPr>
              <a:t>Stort overlap mellem  mange specialer </a:t>
            </a:r>
            <a:endParaRPr sz="2000" b="0" i="0" u="none" strike="noStrike" cap="none">
              <a:latin typeface="Arial" panose="020B0604020202020204"/>
              <a:ea typeface="Arial" panose="020B0604020202020204"/>
              <a:cs typeface="Arial" panose="020B0604020202020204"/>
              <a:sym typeface="Arial" panose="020B0604020202020204"/>
            </a:endParaRPr>
          </a:p>
          <a:p>
            <a:pPr marL="228600" marR="0" lvl="0" indent="-200025" algn="l" rtl="0">
              <a:lnSpc>
                <a:spcPct val="90000"/>
              </a:lnSpc>
              <a:spcBef>
                <a:spcPts val="1000"/>
              </a:spcBef>
              <a:spcAft>
                <a:spcPts val="0"/>
              </a:spcAft>
              <a:buClr>
                <a:srgbClr val="000000"/>
              </a:buClr>
              <a:buSzPct val="100000"/>
              <a:buFont typeface="Arial" panose="020B0604020202020204"/>
              <a:buChar char="•"/>
            </a:pPr>
            <a:r>
              <a:rPr lang="en-US" sz="2000" b="0" i="0" u="none" strike="noStrike" cap="none">
                <a:solidFill>
                  <a:srgbClr val="000000"/>
                </a:solidFill>
                <a:latin typeface="Calibri"/>
                <a:ea typeface="Calibri"/>
                <a:cs typeface="Calibri"/>
                <a:sym typeface="Calibri"/>
              </a:rPr>
              <a:t>Nogle medicinske specialer har et kirurgisk ”makker-speciale”</a:t>
            </a:r>
            <a:endParaRPr sz="2000" b="0" i="0" u="none" strike="noStrike" cap="none">
              <a:latin typeface="Arial" panose="020B0604020202020204"/>
              <a:ea typeface="Arial" panose="020B0604020202020204"/>
              <a:cs typeface="Arial" panose="020B0604020202020204"/>
              <a:sym typeface="Arial" panose="020B0604020202020204"/>
            </a:endParaRPr>
          </a:p>
          <a:p>
            <a:pPr marL="685800" marR="0" lvl="1" indent="-200025" algn="l" rtl="0">
              <a:lnSpc>
                <a:spcPct val="90000"/>
              </a:lnSpc>
              <a:spcBef>
                <a:spcPts val="500"/>
              </a:spcBef>
              <a:spcAft>
                <a:spcPts val="0"/>
              </a:spcAft>
              <a:buClr>
                <a:srgbClr val="000000"/>
              </a:buClr>
              <a:buSzPct val="100000"/>
              <a:buFont typeface="Arial" panose="020B0604020202020204"/>
              <a:buChar char="•"/>
            </a:pPr>
            <a:r>
              <a:rPr lang="en-US" sz="2000" b="0" i="0" u="none" strike="noStrike" cap="none">
                <a:solidFill>
                  <a:srgbClr val="000000"/>
                </a:solidFill>
                <a:latin typeface="Calibri"/>
                <a:ea typeface="Calibri"/>
                <a:cs typeface="Calibri"/>
                <a:sym typeface="Calibri"/>
              </a:rPr>
              <a:t>Neurologi  - neurokirurgi </a:t>
            </a:r>
            <a:endParaRPr sz="2000" b="0" i="0" u="none" strike="noStrike" cap="none">
              <a:latin typeface="Arial" panose="020B0604020202020204"/>
              <a:ea typeface="Arial" panose="020B0604020202020204"/>
              <a:cs typeface="Arial" panose="020B0604020202020204"/>
              <a:sym typeface="Arial" panose="020B0604020202020204"/>
            </a:endParaRPr>
          </a:p>
          <a:p>
            <a:pPr marL="685800" marR="0" lvl="1" indent="-200025" algn="l" rtl="0">
              <a:lnSpc>
                <a:spcPct val="90000"/>
              </a:lnSpc>
              <a:spcBef>
                <a:spcPts val="500"/>
              </a:spcBef>
              <a:spcAft>
                <a:spcPts val="0"/>
              </a:spcAft>
              <a:buClr>
                <a:srgbClr val="000000"/>
              </a:buClr>
              <a:buSzPct val="100000"/>
              <a:buFont typeface="Arial" panose="020B0604020202020204"/>
              <a:buChar char="•"/>
            </a:pPr>
            <a:r>
              <a:rPr lang="en-US" sz="2000" b="0" i="0" u="none" strike="noStrike" cap="none">
                <a:solidFill>
                  <a:srgbClr val="000000"/>
                </a:solidFill>
                <a:latin typeface="Calibri"/>
                <a:ea typeface="Calibri"/>
                <a:cs typeface="Calibri"/>
                <a:sym typeface="Calibri"/>
              </a:rPr>
              <a:t>Mave-tarm medicin – mave-tarm kirurgi </a:t>
            </a:r>
            <a:endParaRPr sz="2000" b="0" i="0" u="none" strike="noStrike" cap="none">
              <a:latin typeface="Arial" panose="020B0604020202020204"/>
              <a:ea typeface="Arial" panose="020B0604020202020204"/>
              <a:cs typeface="Arial" panose="020B0604020202020204"/>
              <a:sym typeface="Arial" panose="020B0604020202020204"/>
            </a:endParaRPr>
          </a:p>
        </p:txBody>
      </p:sp>
      <p:pic>
        <p:nvPicPr>
          <p:cNvPr id="239" name="Google Shape;239;p36" descr="De 39 specialer - Velkommen til FADL"/>
          <p:cNvPicPr preferRelativeResize="0"/>
          <p:nvPr/>
        </p:nvPicPr>
        <p:blipFill rotWithShape="1">
          <a:blip r:embed="rId1"/>
          <a:srcRect t="3119"/>
          <a:stretch>
            <a:fillRect/>
          </a:stretch>
        </p:blipFill>
        <p:spPr>
          <a:xfrm>
            <a:off x="5545814" y="1170423"/>
            <a:ext cx="3555342" cy="30539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pic>
        <p:nvPicPr>
          <p:cNvPr id="244" name="Google Shape;244;p37"/>
          <p:cNvPicPr preferRelativeResize="0"/>
          <p:nvPr/>
        </p:nvPicPr>
        <p:blipFill>
          <a:blip r:embed="rId1"/>
          <a:stretch>
            <a:fillRect/>
          </a:stretch>
        </p:blipFill>
        <p:spPr>
          <a:xfrm>
            <a:off x="152400" y="152400"/>
            <a:ext cx="8439746" cy="483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38"/>
          <p:cNvSpPr txBox="1"/>
          <p:nvPr/>
        </p:nvSpPr>
        <p:spPr>
          <a:xfrm>
            <a:off x="223577" y="1334140"/>
            <a:ext cx="5190600" cy="2984400"/>
          </a:xfrm>
          <a:prstGeom prst="rect">
            <a:avLst/>
          </a:prstGeom>
          <a:noFill/>
          <a:ln>
            <a:noFill/>
          </a:ln>
        </p:spPr>
        <p:txBody>
          <a:bodyPr spcFirstLastPara="1" wrap="square" lIns="91425" tIns="45700" rIns="91425" bIns="45700" anchor="t" anchorCtr="0">
            <a:normAutofit fontScale="85000" lnSpcReduction="20000"/>
          </a:bodyPr>
          <a:lstStyle/>
          <a:p>
            <a:pPr marL="228600" marR="0" lvl="0" indent="-209550" algn="l" rtl="0">
              <a:lnSpc>
                <a:spcPct val="90000"/>
              </a:lnSpc>
              <a:spcBef>
                <a:spcPts val="0"/>
              </a:spcBef>
              <a:spcAft>
                <a:spcPts val="0"/>
              </a:spcAft>
              <a:buClr>
                <a:srgbClr val="000000"/>
              </a:buClr>
              <a:buSzPct val="100000"/>
              <a:buFont typeface="Roboto"/>
              <a:buChar char="•"/>
            </a:pPr>
            <a:r>
              <a:rPr lang="en-US" sz="2000" b="1" i="0" u="none" strike="noStrike" cap="none">
                <a:solidFill>
                  <a:srgbClr val="000000"/>
                </a:solidFill>
                <a:latin typeface="Roboto"/>
                <a:ea typeface="Roboto"/>
                <a:cs typeface="Roboto"/>
                <a:sym typeface="Roboto"/>
              </a:rPr>
              <a:t>Medicin </a:t>
            </a:r>
            <a:endParaRPr sz="2000" i="0" u="none" strike="noStrike" cap="none">
              <a:latin typeface="Roboto"/>
              <a:ea typeface="Roboto"/>
              <a:cs typeface="Roboto"/>
              <a:sym typeface="Roboto"/>
            </a:endParaRPr>
          </a:p>
          <a:p>
            <a:pPr marL="685800" marR="0" lvl="1" indent="-209550" algn="l" rtl="0">
              <a:lnSpc>
                <a:spcPct val="90000"/>
              </a:lnSpc>
              <a:spcBef>
                <a:spcPts val="500"/>
              </a:spcBef>
              <a:spcAft>
                <a:spcPts val="0"/>
              </a:spcAft>
              <a:buClr>
                <a:srgbClr val="000000"/>
              </a:buClr>
              <a:buSzPct val="100000"/>
              <a:buFont typeface="Roboto"/>
              <a:buChar char="•"/>
            </a:pPr>
            <a:r>
              <a:rPr lang="en-US" sz="2000" i="0" u="none" strike="noStrike" cap="none">
                <a:solidFill>
                  <a:srgbClr val="000000"/>
                </a:solidFill>
                <a:latin typeface="Roboto"/>
                <a:ea typeface="Roboto"/>
                <a:cs typeface="Roboto"/>
                <a:sym typeface="Roboto"/>
              </a:rPr>
              <a:t>Ikke-kirurgisk behandling</a:t>
            </a:r>
            <a:endParaRPr sz="2000" i="0" u="none" strike="noStrike" cap="none">
              <a:latin typeface="Roboto"/>
              <a:ea typeface="Roboto"/>
              <a:cs typeface="Roboto"/>
              <a:sym typeface="Roboto"/>
            </a:endParaRPr>
          </a:p>
          <a:p>
            <a:pPr marL="685800" marR="0" lvl="1" indent="-209550" algn="l" rtl="0">
              <a:lnSpc>
                <a:spcPct val="90000"/>
              </a:lnSpc>
              <a:spcBef>
                <a:spcPts val="500"/>
              </a:spcBef>
              <a:spcAft>
                <a:spcPts val="0"/>
              </a:spcAft>
              <a:buClr>
                <a:srgbClr val="000000"/>
              </a:buClr>
              <a:buSzPct val="100000"/>
              <a:buFont typeface="Arial" panose="020B0604020202020204"/>
              <a:buChar char="•"/>
            </a:pPr>
            <a:r>
              <a:rPr lang="en-US" sz="2000" i="0" u="none" strike="noStrike" cap="none">
                <a:solidFill>
                  <a:srgbClr val="000000"/>
                </a:solidFill>
                <a:latin typeface="Roboto"/>
                <a:ea typeface="Roboto"/>
                <a:cs typeface="Roboto"/>
                <a:sym typeface="Roboto"/>
              </a:rPr>
              <a:t>Dog flere og  flere invasive procedurer </a:t>
            </a:r>
            <a:br>
              <a:rPr lang="en-US" sz="1800" i="0" u="none" strike="noStrike" cap="none">
                <a:latin typeface="Roboto"/>
                <a:ea typeface="Roboto"/>
                <a:cs typeface="Roboto"/>
                <a:sym typeface="Roboto"/>
              </a:rPr>
            </a:br>
            <a:r>
              <a:rPr lang="en-US" sz="2000" i="0" u="none" strike="noStrike" cap="none">
                <a:solidFill>
                  <a:srgbClr val="000000"/>
                </a:solidFill>
                <a:latin typeface="Roboto"/>
                <a:ea typeface="Roboto"/>
                <a:cs typeface="Roboto"/>
                <a:sym typeface="Roboto"/>
              </a:rPr>
              <a:t> </a:t>
            </a:r>
            <a:endParaRPr sz="2000" i="0" u="none" strike="noStrike" cap="none">
              <a:latin typeface="Roboto"/>
              <a:ea typeface="Roboto"/>
              <a:cs typeface="Roboto"/>
              <a:sym typeface="Roboto"/>
            </a:endParaRPr>
          </a:p>
          <a:p>
            <a:pPr marL="228600" marR="0" lvl="0" indent="-209550" algn="l" rtl="0">
              <a:lnSpc>
                <a:spcPct val="90000"/>
              </a:lnSpc>
              <a:spcBef>
                <a:spcPts val="1000"/>
              </a:spcBef>
              <a:spcAft>
                <a:spcPts val="0"/>
              </a:spcAft>
              <a:buClr>
                <a:srgbClr val="000000"/>
              </a:buClr>
              <a:buSzPct val="100000"/>
              <a:buFont typeface="Roboto"/>
              <a:buChar char="•"/>
            </a:pPr>
            <a:r>
              <a:rPr lang="en-US" sz="2000" b="1" i="0" u="none" strike="noStrike" cap="none">
                <a:solidFill>
                  <a:srgbClr val="000000"/>
                </a:solidFill>
                <a:latin typeface="Roboto"/>
                <a:ea typeface="Roboto"/>
                <a:cs typeface="Roboto"/>
                <a:sym typeface="Roboto"/>
              </a:rPr>
              <a:t>Kirurgi </a:t>
            </a:r>
            <a:endParaRPr sz="2000" i="0" u="none" strike="noStrike" cap="none">
              <a:latin typeface="Roboto"/>
              <a:ea typeface="Roboto"/>
              <a:cs typeface="Roboto"/>
              <a:sym typeface="Roboto"/>
            </a:endParaRPr>
          </a:p>
          <a:p>
            <a:pPr marL="685800" marR="0" lvl="1" indent="-209550" algn="l" rtl="0">
              <a:lnSpc>
                <a:spcPct val="90000"/>
              </a:lnSpc>
              <a:spcBef>
                <a:spcPts val="500"/>
              </a:spcBef>
              <a:spcAft>
                <a:spcPts val="0"/>
              </a:spcAft>
              <a:buClr>
                <a:srgbClr val="000000"/>
              </a:buClr>
              <a:buSzPct val="100000"/>
              <a:buFont typeface="Roboto"/>
              <a:buChar char="•"/>
            </a:pPr>
            <a:r>
              <a:rPr lang="en-US" sz="2000" i="0" u="none" strike="noStrike" cap="none">
                <a:solidFill>
                  <a:srgbClr val="000000"/>
                </a:solidFill>
                <a:latin typeface="Roboto"/>
                <a:ea typeface="Roboto"/>
                <a:cs typeface="Roboto"/>
                <a:sym typeface="Roboto"/>
              </a:rPr>
              <a:t>Ja, kirurgi… Både små og store operationer </a:t>
            </a:r>
            <a:endParaRPr sz="2000" i="0" u="none" strike="noStrike" cap="none">
              <a:latin typeface="Roboto"/>
              <a:ea typeface="Roboto"/>
              <a:cs typeface="Roboto"/>
              <a:sym typeface="Roboto"/>
            </a:endParaRPr>
          </a:p>
          <a:p>
            <a:pPr marL="685800" marR="0" lvl="1" indent="-209550" algn="l" rtl="0">
              <a:lnSpc>
                <a:spcPct val="90000"/>
              </a:lnSpc>
              <a:spcBef>
                <a:spcPts val="500"/>
              </a:spcBef>
              <a:spcAft>
                <a:spcPts val="0"/>
              </a:spcAft>
              <a:buClr>
                <a:srgbClr val="000000"/>
              </a:buClr>
              <a:buSzPct val="100000"/>
              <a:buFont typeface="Roboto"/>
              <a:buChar char="•"/>
            </a:pPr>
            <a:r>
              <a:rPr lang="en-US" sz="2000" i="0" u="none" strike="noStrike" cap="none">
                <a:solidFill>
                  <a:srgbClr val="000000"/>
                </a:solidFill>
                <a:latin typeface="Roboto"/>
                <a:ea typeface="Roboto"/>
                <a:cs typeface="Roboto"/>
                <a:sym typeface="Roboto"/>
              </a:rPr>
              <a:t>Robotkirurgi, kikkertkirurgi, åben kirurgi </a:t>
            </a:r>
            <a:endParaRPr sz="2000" i="0" u="none" strike="noStrike" cap="none">
              <a:latin typeface="Roboto"/>
              <a:ea typeface="Roboto"/>
              <a:cs typeface="Roboto"/>
              <a:sym typeface="Roboto"/>
            </a:endParaRPr>
          </a:p>
          <a:p>
            <a:pPr marL="685800" marR="0" lvl="1" indent="-209550" algn="l" rtl="0">
              <a:lnSpc>
                <a:spcPct val="90000"/>
              </a:lnSpc>
              <a:spcBef>
                <a:spcPts val="500"/>
              </a:spcBef>
              <a:spcAft>
                <a:spcPts val="0"/>
              </a:spcAft>
              <a:buClr>
                <a:srgbClr val="000000"/>
              </a:buClr>
              <a:buSzPct val="100000"/>
              <a:buFont typeface="Roboto"/>
              <a:buChar char="•"/>
            </a:pPr>
            <a:r>
              <a:rPr lang="en-US" sz="2000" i="0" u="none" strike="noStrike" cap="none">
                <a:solidFill>
                  <a:srgbClr val="000000"/>
                </a:solidFill>
                <a:latin typeface="Roboto"/>
                <a:ea typeface="Roboto"/>
                <a:cs typeface="Roboto"/>
                <a:sym typeface="Roboto"/>
              </a:rPr>
              <a:t>Bedøvelse: </a:t>
            </a:r>
            <a:endParaRPr sz="2000" i="0" u="none" strike="noStrike" cap="none">
              <a:latin typeface="Roboto"/>
              <a:ea typeface="Roboto"/>
              <a:cs typeface="Roboto"/>
              <a:sym typeface="Roboto"/>
            </a:endParaRPr>
          </a:p>
          <a:p>
            <a:pPr marL="1143000" marR="0" lvl="2" indent="-209550" algn="l" rtl="0">
              <a:lnSpc>
                <a:spcPct val="90000"/>
              </a:lnSpc>
              <a:spcBef>
                <a:spcPts val="500"/>
              </a:spcBef>
              <a:spcAft>
                <a:spcPts val="0"/>
              </a:spcAft>
              <a:buClr>
                <a:srgbClr val="000000"/>
              </a:buClr>
              <a:buSzPct val="100000"/>
              <a:buFont typeface="Roboto"/>
              <a:buChar char="•"/>
            </a:pPr>
            <a:r>
              <a:rPr lang="en-US" sz="2000" i="0" u="none" strike="noStrike" cap="none">
                <a:solidFill>
                  <a:srgbClr val="000000"/>
                </a:solidFill>
                <a:latin typeface="Roboto"/>
                <a:ea typeface="Roboto"/>
                <a:cs typeface="Roboto"/>
                <a:sym typeface="Roboto"/>
              </a:rPr>
              <a:t>Generel anæstesi </a:t>
            </a:r>
            <a:endParaRPr sz="2000" i="0" u="none" strike="noStrike" cap="none">
              <a:latin typeface="Roboto"/>
              <a:ea typeface="Roboto"/>
              <a:cs typeface="Roboto"/>
              <a:sym typeface="Roboto"/>
            </a:endParaRPr>
          </a:p>
          <a:p>
            <a:pPr marL="1143000" marR="0" lvl="2" indent="-209550" algn="l" rtl="0">
              <a:lnSpc>
                <a:spcPct val="90000"/>
              </a:lnSpc>
              <a:spcBef>
                <a:spcPts val="500"/>
              </a:spcBef>
              <a:spcAft>
                <a:spcPts val="0"/>
              </a:spcAft>
              <a:buClr>
                <a:srgbClr val="000000"/>
              </a:buClr>
              <a:buSzPct val="100000"/>
              <a:buFont typeface="Roboto"/>
              <a:buChar char="•"/>
            </a:pPr>
            <a:r>
              <a:rPr lang="en-US" sz="2000" i="0" u="none" strike="noStrike" cap="none">
                <a:solidFill>
                  <a:srgbClr val="000000"/>
                </a:solidFill>
                <a:latin typeface="Roboto"/>
                <a:ea typeface="Roboto"/>
                <a:cs typeface="Roboto"/>
                <a:sym typeface="Roboto"/>
              </a:rPr>
              <a:t>Regional anæstesi</a:t>
            </a:r>
            <a:endParaRPr sz="2000" i="0" u="none" strike="noStrike" cap="none">
              <a:latin typeface="Roboto"/>
              <a:ea typeface="Roboto"/>
              <a:cs typeface="Roboto"/>
              <a:sym typeface="Roboto"/>
            </a:endParaRPr>
          </a:p>
          <a:p>
            <a:pPr marL="1143000" marR="0" lvl="2" indent="-209550" algn="l" rtl="0">
              <a:lnSpc>
                <a:spcPct val="90000"/>
              </a:lnSpc>
              <a:spcBef>
                <a:spcPts val="500"/>
              </a:spcBef>
              <a:spcAft>
                <a:spcPts val="0"/>
              </a:spcAft>
              <a:buClr>
                <a:srgbClr val="000000"/>
              </a:buClr>
              <a:buSzPct val="100000"/>
              <a:buFont typeface="Roboto"/>
              <a:buChar char="•"/>
            </a:pPr>
            <a:r>
              <a:rPr lang="en-US" sz="2000" i="0" u="none" strike="noStrike" cap="none">
                <a:solidFill>
                  <a:srgbClr val="000000"/>
                </a:solidFill>
                <a:latin typeface="Roboto"/>
                <a:ea typeface="Roboto"/>
                <a:cs typeface="Roboto"/>
                <a:sym typeface="Roboto"/>
              </a:rPr>
              <a:t>Lokal anæstesi </a:t>
            </a:r>
            <a:endParaRPr sz="2000" i="0" u="none" strike="noStrike" cap="none">
              <a:latin typeface="Roboto"/>
              <a:ea typeface="Roboto"/>
              <a:cs typeface="Roboto"/>
              <a:sym typeface="Roboto"/>
            </a:endParaRPr>
          </a:p>
          <a:p>
            <a:pPr marL="914400" marR="0" lvl="0" indent="0" algn="l" rtl="0">
              <a:lnSpc>
                <a:spcPct val="90000"/>
              </a:lnSpc>
              <a:spcBef>
                <a:spcPts val="500"/>
              </a:spcBef>
              <a:spcAft>
                <a:spcPts val="0"/>
              </a:spcAft>
              <a:buNone/>
            </a:pPr>
            <a:endParaRPr sz="1700" i="0" u="none" strike="noStrike" cap="none">
              <a:latin typeface="Roboto"/>
              <a:ea typeface="Roboto"/>
              <a:cs typeface="Roboto"/>
              <a:sym typeface="Roboto"/>
            </a:endParaRPr>
          </a:p>
        </p:txBody>
      </p:sp>
      <p:pic>
        <p:nvPicPr>
          <p:cNvPr id="250" name="Google Shape;250;p38" descr="Medicinsk vs. kirurgisk behandling af svært overvægtige patienter med type  2-diabetes | Ugeskriftet.dk"/>
          <p:cNvPicPr preferRelativeResize="0"/>
          <p:nvPr/>
        </p:nvPicPr>
        <p:blipFill rotWithShape="1">
          <a:blip r:embed="rId1"/>
          <a:srcRect/>
          <a:stretch>
            <a:fillRect/>
          </a:stretch>
        </p:blipFill>
        <p:spPr>
          <a:xfrm>
            <a:off x="5623855" y="1838238"/>
            <a:ext cx="3882944" cy="1908477"/>
          </a:xfrm>
          <a:prstGeom prst="rect">
            <a:avLst/>
          </a:prstGeom>
          <a:noFill/>
          <a:ln>
            <a:noFill/>
          </a:ln>
        </p:spPr>
      </p:pic>
      <p:sp>
        <p:nvSpPr>
          <p:cNvPr id="251" name="Google Shape;251;p38"/>
          <p:cNvSpPr txBox="1"/>
          <p:nvPr>
            <p:ph type="title"/>
          </p:nvPr>
        </p:nvSpPr>
        <p:spPr>
          <a:xfrm>
            <a:off x="98250" y="113725"/>
            <a:ext cx="8826600" cy="6027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00000"/>
              </a:buClr>
              <a:buSzPts val="990"/>
              <a:buFont typeface="Arial" panose="020B0604020202020204"/>
              <a:buNone/>
            </a:pPr>
            <a:r>
              <a:rPr lang="en-US" sz="3160"/>
              <a:t>Introduktion til medicin &amp; kirurgi </a:t>
            </a:r>
            <a:endParaRPr sz="3160"/>
          </a:p>
          <a:p>
            <a:pPr marL="0" lvl="0" indent="0" algn="l" rtl="0">
              <a:spcBef>
                <a:spcPts val="0"/>
              </a:spcBef>
              <a:spcAft>
                <a:spcPts val="0"/>
              </a:spcAft>
              <a:buSzPts val="990"/>
              <a:buNone/>
            </a:pPr>
            <a:endParaRPr sz="162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sp>
        <p:nvSpPr>
          <p:cNvPr id="256" name="Google Shape;256;p39"/>
          <p:cNvSpPr txBox="1"/>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t>Journalen som arbejdsværktøj </a:t>
            </a:r>
            <a:endParaRPr lang="en-US"/>
          </a:p>
        </p:txBody>
      </p:sp>
      <p:sp>
        <p:nvSpPr>
          <p:cNvPr id="257" name="Google Shape;257;p39"/>
          <p:cNvSpPr txBox="1"/>
          <p:nvPr/>
        </p:nvSpPr>
        <p:spPr>
          <a:xfrm>
            <a:off x="172400" y="983776"/>
            <a:ext cx="6169800" cy="2430000"/>
          </a:xfrm>
          <a:prstGeom prst="rect">
            <a:avLst/>
          </a:prstGeom>
          <a:noFill/>
          <a:ln>
            <a:noFill/>
          </a:ln>
        </p:spPr>
        <p:txBody>
          <a:bodyPr spcFirstLastPara="1" wrap="square" lIns="91425" tIns="45700" rIns="91425" bIns="45700" anchor="t" anchorCtr="0">
            <a:normAutofit fontScale="92500" lnSpcReduction="20000"/>
          </a:bodyPr>
          <a:lstStyle/>
          <a:p>
            <a:pPr marL="228600" marR="0" lvl="0" indent="-220980" algn="l" rtl="0">
              <a:lnSpc>
                <a:spcPct val="90000"/>
              </a:lnSpc>
              <a:spcBef>
                <a:spcPts val="0"/>
              </a:spcBef>
              <a:spcAft>
                <a:spcPts val="0"/>
              </a:spcAft>
              <a:buClr>
                <a:srgbClr val="000000"/>
              </a:buClr>
              <a:buSzPct val="100000"/>
              <a:buFont typeface="Arial" panose="020B0604020202020204"/>
              <a:buChar char="•"/>
            </a:pPr>
            <a:r>
              <a:rPr lang="en-US" sz="1600" b="0" i="0" u="none" strike="noStrike" cap="none">
                <a:solidFill>
                  <a:srgbClr val="000000"/>
                </a:solidFill>
                <a:latin typeface="Calibri"/>
                <a:ea typeface="Calibri"/>
                <a:cs typeface="Calibri"/>
                <a:sym typeface="Calibri"/>
              </a:rPr>
              <a:t>Sundhedspersonalets primære arbejdsredskab</a:t>
            </a:r>
            <a:endParaRPr sz="1600" b="0" i="0" u="none" strike="noStrike" cap="none">
              <a:latin typeface="Arial" panose="020B0604020202020204"/>
              <a:ea typeface="Arial" panose="020B0604020202020204"/>
              <a:cs typeface="Arial" panose="020B0604020202020204"/>
              <a:sym typeface="Arial" panose="020B0604020202020204"/>
            </a:endParaRPr>
          </a:p>
          <a:p>
            <a:pPr marL="228600" marR="0" lvl="0" indent="-220980" algn="l" rtl="0">
              <a:lnSpc>
                <a:spcPct val="90000"/>
              </a:lnSpc>
              <a:spcBef>
                <a:spcPts val="1000"/>
              </a:spcBef>
              <a:spcAft>
                <a:spcPts val="0"/>
              </a:spcAft>
              <a:buClr>
                <a:srgbClr val="000000"/>
              </a:buClr>
              <a:buSzPct val="100000"/>
              <a:buFont typeface="Arial" panose="020B0604020202020204"/>
              <a:buChar char="•"/>
            </a:pPr>
            <a:r>
              <a:rPr lang="en-US" sz="1600" b="0" i="0" u="none" strike="noStrike" cap="none">
                <a:solidFill>
                  <a:srgbClr val="000000"/>
                </a:solidFill>
                <a:latin typeface="Calibri"/>
                <a:ea typeface="Calibri"/>
                <a:cs typeface="Calibri"/>
                <a:sym typeface="Calibri"/>
              </a:rPr>
              <a:t>Specifikt for den enkelte patient</a:t>
            </a:r>
            <a:endParaRPr sz="1600" b="0" i="0" u="none" strike="noStrike" cap="none">
              <a:latin typeface="Arial" panose="020B0604020202020204"/>
              <a:ea typeface="Arial" panose="020B0604020202020204"/>
              <a:cs typeface="Arial" panose="020B0604020202020204"/>
              <a:sym typeface="Arial" panose="020B0604020202020204"/>
            </a:endParaRPr>
          </a:p>
          <a:p>
            <a:pPr marL="228600" marR="0" lvl="0" indent="-220980" algn="l" rtl="0">
              <a:lnSpc>
                <a:spcPct val="90000"/>
              </a:lnSpc>
              <a:spcBef>
                <a:spcPts val="1000"/>
              </a:spcBef>
              <a:spcAft>
                <a:spcPts val="0"/>
              </a:spcAft>
              <a:buClr>
                <a:srgbClr val="000000"/>
              </a:buClr>
              <a:buSzPct val="100000"/>
              <a:buFont typeface="Arial" panose="020B0604020202020204"/>
              <a:buChar char="•"/>
            </a:pPr>
            <a:r>
              <a:rPr lang="en-US" sz="1600" b="0" i="0" u="none" strike="noStrike" cap="none">
                <a:solidFill>
                  <a:srgbClr val="000000"/>
                </a:solidFill>
                <a:latin typeface="Calibri"/>
                <a:ea typeface="Calibri"/>
                <a:cs typeface="Calibri"/>
                <a:sym typeface="Calibri"/>
              </a:rPr>
              <a:t>Følger en fast struktur uanset speciale</a:t>
            </a:r>
            <a:endParaRPr sz="1600" b="0" i="0" u="none" strike="noStrike" cap="none">
              <a:latin typeface="Arial" panose="020B0604020202020204"/>
              <a:ea typeface="Arial" panose="020B0604020202020204"/>
              <a:cs typeface="Arial" panose="020B0604020202020204"/>
              <a:sym typeface="Arial" panose="020B0604020202020204"/>
            </a:endParaRPr>
          </a:p>
          <a:p>
            <a:pPr marL="228600" marR="0" lvl="0" indent="-220980" algn="l" rtl="0">
              <a:lnSpc>
                <a:spcPct val="90000"/>
              </a:lnSpc>
              <a:spcBef>
                <a:spcPts val="1000"/>
              </a:spcBef>
              <a:spcAft>
                <a:spcPts val="0"/>
              </a:spcAft>
              <a:buClr>
                <a:srgbClr val="000000"/>
              </a:buClr>
              <a:buSzPct val="100000"/>
              <a:buFont typeface="Arial" panose="020B0604020202020204"/>
              <a:buChar char="•"/>
            </a:pPr>
            <a:r>
              <a:rPr lang="en-US" sz="1600" b="0" i="0" u="none" strike="noStrike" cap="none">
                <a:solidFill>
                  <a:srgbClr val="000000"/>
                </a:solidFill>
                <a:latin typeface="Calibri"/>
                <a:ea typeface="Calibri"/>
                <a:cs typeface="Calibri"/>
                <a:sym typeface="Calibri"/>
              </a:rPr>
              <a:t>Juridisk dokument</a:t>
            </a:r>
            <a:endParaRPr sz="1600" b="0" i="0" u="none" strike="noStrike" cap="none">
              <a:latin typeface="Arial" panose="020B0604020202020204"/>
              <a:ea typeface="Arial" panose="020B0604020202020204"/>
              <a:cs typeface="Arial" panose="020B0604020202020204"/>
              <a:sym typeface="Arial" panose="020B0604020202020204"/>
            </a:endParaRPr>
          </a:p>
          <a:p>
            <a:pPr marL="685800" marR="0" lvl="1" indent="-220980" algn="l" rtl="0">
              <a:lnSpc>
                <a:spcPct val="90000"/>
              </a:lnSpc>
              <a:spcBef>
                <a:spcPts val="500"/>
              </a:spcBef>
              <a:spcAft>
                <a:spcPts val="0"/>
              </a:spcAft>
              <a:buClr>
                <a:srgbClr val="000000"/>
              </a:buClr>
              <a:buSzPct val="100000"/>
              <a:buFont typeface="Arial" panose="020B0604020202020204"/>
              <a:buChar char="•"/>
            </a:pPr>
            <a:r>
              <a:rPr lang="en-US" sz="1600" b="0" i="0" u="none" strike="noStrike" cap="none">
                <a:solidFill>
                  <a:srgbClr val="000000"/>
                </a:solidFill>
                <a:latin typeface="Calibri"/>
                <a:ea typeface="Calibri"/>
                <a:cs typeface="Calibri"/>
                <a:sym typeface="Calibri"/>
              </a:rPr>
              <a:t>NEUTRALSPROG! </a:t>
            </a:r>
            <a:endParaRPr sz="1600" b="0" i="0" u="none" strike="noStrike" cap="none">
              <a:solidFill>
                <a:srgbClr val="000000"/>
              </a:solidFill>
              <a:latin typeface="Calibri"/>
              <a:ea typeface="Calibri"/>
              <a:cs typeface="Calibri"/>
              <a:sym typeface="Calibri"/>
            </a:endParaRPr>
          </a:p>
          <a:p>
            <a:pPr marL="685800" marR="0" lvl="1" indent="-220980" algn="l" rtl="0">
              <a:lnSpc>
                <a:spcPct val="90000"/>
              </a:lnSpc>
              <a:spcBef>
                <a:spcPts val="500"/>
              </a:spcBef>
              <a:spcAft>
                <a:spcPts val="0"/>
              </a:spcAft>
              <a:buSzPct val="100000"/>
              <a:buFont typeface="Calibri"/>
              <a:buChar char="•"/>
            </a:pPr>
            <a:r>
              <a:rPr lang="en-US" sz="1600">
                <a:latin typeface="Calibri"/>
                <a:ea typeface="Calibri"/>
                <a:cs typeface="Calibri"/>
                <a:sym typeface="Calibri"/>
              </a:rPr>
              <a:t>Patienten har adgang (eller ret til adgang)</a:t>
            </a:r>
            <a:endParaRPr sz="1600">
              <a:latin typeface="Calibri"/>
              <a:ea typeface="Calibri"/>
              <a:cs typeface="Calibri"/>
              <a:sym typeface="Calibri"/>
            </a:endParaRPr>
          </a:p>
          <a:p>
            <a:pPr marL="457200" marR="0" lvl="0" indent="0" algn="l" rtl="0">
              <a:lnSpc>
                <a:spcPct val="90000"/>
              </a:lnSpc>
              <a:spcBef>
                <a:spcPts val="1000"/>
              </a:spcBef>
              <a:spcAft>
                <a:spcPts val="0"/>
              </a:spcAft>
              <a:buNone/>
            </a:pPr>
            <a:endParaRPr sz="1600" b="0" i="0" u="none" strike="noStrike" cap="none">
              <a:latin typeface="Arial" panose="020B0604020202020204"/>
              <a:ea typeface="Arial" panose="020B0604020202020204"/>
              <a:cs typeface="Arial" panose="020B0604020202020204"/>
              <a:sym typeface="Arial" panose="020B0604020202020204"/>
            </a:endParaRPr>
          </a:p>
          <a:p>
            <a:pPr marL="457200" marR="0" lvl="0" indent="0" algn="l" rtl="0">
              <a:lnSpc>
                <a:spcPct val="90000"/>
              </a:lnSpc>
              <a:spcBef>
                <a:spcPts val="1000"/>
              </a:spcBef>
              <a:spcAft>
                <a:spcPts val="0"/>
              </a:spcAft>
              <a:buNone/>
            </a:pPr>
            <a:endParaRPr sz="1600" b="0" i="0" u="none" strike="noStrike" cap="none">
              <a:latin typeface="Arial" panose="020B0604020202020204"/>
              <a:ea typeface="Arial" panose="020B0604020202020204"/>
              <a:cs typeface="Arial" panose="020B0604020202020204"/>
              <a:sym typeface="Arial" panose="020B0604020202020204"/>
            </a:endParaRPr>
          </a:p>
          <a:p>
            <a:pPr marL="457200" marR="0" lvl="0" indent="0" algn="l" rtl="0">
              <a:lnSpc>
                <a:spcPct val="90000"/>
              </a:lnSpc>
              <a:spcBef>
                <a:spcPts val="1000"/>
              </a:spcBef>
              <a:spcAft>
                <a:spcPts val="0"/>
              </a:spcAft>
              <a:buNone/>
            </a:pPr>
            <a:endParaRPr sz="1600" b="0" i="0" u="none" strike="noStrike" cap="none">
              <a:latin typeface="Arial" panose="020B0604020202020204"/>
              <a:ea typeface="Arial" panose="020B0604020202020204"/>
              <a:cs typeface="Arial" panose="020B0604020202020204"/>
              <a:sym typeface="Arial" panose="020B0604020202020204"/>
            </a:endParaRPr>
          </a:p>
        </p:txBody>
      </p:sp>
      <p:pic>
        <p:nvPicPr>
          <p:cNvPr id="258" name="Google Shape;258;p39" descr="Journaloplysninger – Aktindsigt - Hjerteforeningen"/>
          <p:cNvPicPr preferRelativeResize="0"/>
          <p:nvPr/>
        </p:nvPicPr>
        <p:blipFill rotWithShape="1">
          <a:blip r:embed="rId1"/>
          <a:srcRect/>
          <a:stretch>
            <a:fillRect/>
          </a:stretch>
        </p:blipFill>
        <p:spPr>
          <a:xfrm>
            <a:off x="5441650" y="673350"/>
            <a:ext cx="3076750" cy="2051250"/>
          </a:xfrm>
          <a:prstGeom prst="rect">
            <a:avLst/>
          </a:prstGeom>
          <a:noFill/>
          <a:ln>
            <a:noFill/>
          </a:ln>
        </p:spPr>
      </p:pic>
      <p:pic>
        <p:nvPicPr>
          <p:cNvPr id="259" name="Google Shape;259;p39" descr="Herbal Sky Blue Bath Soap, Pack Size (gram): 100 Gm"/>
          <p:cNvPicPr preferRelativeResize="0"/>
          <p:nvPr/>
        </p:nvPicPr>
        <p:blipFill rotWithShape="1">
          <a:blip r:embed="rId2"/>
          <a:srcRect/>
          <a:stretch>
            <a:fillRect/>
          </a:stretch>
        </p:blipFill>
        <p:spPr>
          <a:xfrm>
            <a:off x="3076922" y="3007726"/>
            <a:ext cx="1539250" cy="1589775"/>
          </a:xfrm>
          <a:prstGeom prst="rect">
            <a:avLst/>
          </a:prstGeom>
          <a:noFill/>
          <a:ln>
            <a:noFill/>
          </a:ln>
        </p:spPr>
      </p:pic>
      <p:pic>
        <p:nvPicPr>
          <p:cNvPr id="260" name="Google Shape;260;p39"/>
          <p:cNvPicPr preferRelativeResize="0"/>
          <p:nvPr/>
        </p:nvPicPr>
        <p:blipFill>
          <a:blip r:embed="rId3"/>
          <a:stretch>
            <a:fillRect/>
          </a:stretch>
        </p:blipFill>
        <p:spPr>
          <a:xfrm>
            <a:off x="5066740" y="2967150"/>
            <a:ext cx="2497010" cy="1872758"/>
          </a:xfrm>
          <a:prstGeom prst="rect">
            <a:avLst/>
          </a:prstGeom>
          <a:noFill/>
          <a:ln>
            <a:noFill/>
          </a:ln>
        </p:spPr>
      </p:pic>
      <p:sp>
        <p:nvSpPr>
          <p:cNvPr id="261" name="Google Shape;261;p39"/>
          <p:cNvSpPr txBox="1"/>
          <p:nvPr/>
        </p:nvSpPr>
        <p:spPr>
          <a:xfrm>
            <a:off x="76925" y="3129075"/>
            <a:ext cx="3000000" cy="1548900"/>
          </a:xfrm>
          <a:prstGeom prst="rect">
            <a:avLst/>
          </a:prstGeom>
          <a:noFill/>
          <a:ln>
            <a:noFill/>
          </a:ln>
        </p:spPr>
        <p:txBody>
          <a:bodyPr spcFirstLastPara="1" wrap="square" lIns="91425" tIns="91425" rIns="91425" bIns="91425" anchor="t" anchorCtr="0">
            <a:spAutoFit/>
          </a:bodyPr>
          <a:lstStyle/>
          <a:p>
            <a:pPr marL="228600" lvl="0" indent="-228600" algn="l" rtl="0">
              <a:lnSpc>
                <a:spcPct val="90000"/>
              </a:lnSpc>
              <a:spcBef>
                <a:spcPts val="1000"/>
              </a:spcBef>
              <a:spcAft>
                <a:spcPts val="0"/>
              </a:spcAft>
              <a:buSzPts val="1600"/>
              <a:buChar char="•"/>
            </a:pPr>
            <a:r>
              <a:rPr lang="en-US" sz="1600" b="1">
                <a:latin typeface="Calibri"/>
                <a:ea typeface="Calibri"/>
                <a:cs typeface="Calibri"/>
                <a:sym typeface="Calibri"/>
              </a:rPr>
              <a:t>SOAP </a:t>
            </a:r>
            <a:r>
              <a:rPr lang="en-US" sz="1600">
                <a:latin typeface="Calibri"/>
                <a:ea typeface="Calibri"/>
                <a:cs typeface="Calibri"/>
                <a:sym typeface="Calibri"/>
              </a:rPr>
              <a:t>(primær sektor): </a:t>
            </a:r>
            <a:endParaRPr sz="1600"/>
          </a:p>
          <a:p>
            <a:pPr marL="685800" lvl="1" indent="-228600" algn="l" rtl="0">
              <a:lnSpc>
                <a:spcPct val="90000"/>
              </a:lnSpc>
              <a:spcBef>
                <a:spcPts val="500"/>
              </a:spcBef>
              <a:spcAft>
                <a:spcPts val="0"/>
              </a:spcAft>
              <a:buSzPts val="1600"/>
              <a:buChar char="•"/>
            </a:pPr>
            <a:r>
              <a:rPr lang="en-US" sz="1600">
                <a:latin typeface="Calibri"/>
                <a:ea typeface="Calibri"/>
                <a:cs typeface="Calibri"/>
                <a:sym typeface="Calibri"/>
              </a:rPr>
              <a:t>Subjektivt </a:t>
            </a:r>
            <a:endParaRPr sz="1600"/>
          </a:p>
          <a:p>
            <a:pPr marL="685800" lvl="1" indent="-228600" algn="l" rtl="0">
              <a:lnSpc>
                <a:spcPct val="90000"/>
              </a:lnSpc>
              <a:spcBef>
                <a:spcPts val="500"/>
              </a:spcBef>
              <a:spcAft>
                <a:spcPts val="0"/>
              </a:spcAft>
              <a:buSzPts val="1600"/>
              <a:buChar char="•"/>
            </a:pPr>
            <a:r>
              <a:rPr lang="en-US" sz="1600">
                <a:latin typeface="Calibri"/>
                <a:ea typeface="Calibri"/>
                <a:cs typeface="Calibri"/>
                <a:sym typeface="Calibri"/>
              </a:rPr>
              <a:t>Objektivt </a:t>
            </a:r>
            <a:endParaRPr sz="1600"/>
          </a:p>
          <a:p>
            <a:pPr marL="685800" lvl="1" indent="-228600" algn="l" rtl="0">
              <a:lnSpc>
                <a:spcPct val="90000"/>
              </a:lnSpc>
              <a:spcBef>
                <a:spcPts val="500"/>
              </a:spcBef>
              <a:spcAft>
                <a:spcPts val="0"/>
              </a:spcAft>
              <a:buSzPts val="1600"/>
              <a:buChar char="•"/>
            </a:pPr>
            <a:r>
              <a:rPr lang="en-US" sz="1600">
                <a:latin typeface="Calibri"/>
                <a:ea typeface="Calibri"/>
                <a:cs typeface="Calibri"/>
                <a:sym typeface="Calibri"/>
              </a:rPr>
              <a:t>Analyse </a:t>
            </a:r>
            <a:endParaRPr sz="1600"/>
          </a:p>
          <a:p>
            <a:pPr marL="685800" lvl="1" indent="-228600" algn="l" rtl="0">
              <a:lnSpc>
                <a:spcPct val="90000"/>
              </a:lnSpc>
              <a:spcBef>
                <a:spcPts val="500"/>
              </a:spcBef>
              <a:spcAft>
                <a:spcPts val="0"/>
              </a:spcAft>
              <a:buSzPts val="1600"/>
              <a:buChar char="•"/>
            </a:pPr>
            <a:r>
              <a:rPr lang="en-US" sz="1600">
                <a:latin typeface="Calibri"/>
                <a:ea typeface="Calibri"/>
                <a:cs typeface="Calibri"/>
                <a:sym typeface="Calibri"/>
              </a:rPr>
              <a:t>Plan </a:t>
            </a:r>
            <a:endParaRPr lang="en-US" sz="16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t>SOAP - eksempel</a:t>
            </a:r>
            <a:endParaRPr lang="en-US"/>
          </a:p>
        </p:txBody>
      </p:sp>
      <p:grpSp>
        <p:nvGrpSpPr>
          <p:cNvPr id="267" name="Google Shape;267;p40"/>
          <p:cNvGrpSpPr/>
          <p:nvPr/>
        </p:nvGrpSpPr>
        <p:grpSpPr>
          <a:xfrm>
            <a:off x="98251" y="738316"/>
            <a:ext cx="9045636" cy="4129373"/>
            <a:chOff x="838080" y="1827360"/>
            <a:chExt cx="10515736" cy="4348081"/>
          </a:xfrm>
        </p:grpSpPr>
        <p:sp>
          <p:nvSpPr>
            <p:cNvPr id="268" name="Google Shape;268;p40"/>
            <p:cNvSpPr/>
            <p:nvPr/>
          </p:nvSpPr>
          <p:spPr>
            <a:xfrm>
              <a:off x="838080" y="1827360"/>
              <a:ext cx="10515590" cy="915481"/>
            </a:xfrm>
            <a:custGeom>
              <a:avLst/>
              <a:gdLst/>
              <a:ahLst/>
              <a:cxnLst/>
              <a:rect l="l" t="t" r="r" b="b"/>
              <a:pathLst>
                <a:path w="29212" h="2545" extrusionOk="0">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40"/>
            <p:cNvSpPr/>
            <p:nvPr/>
          </p:nvSpPr>
          <p:spPr>
            <a:xfrm>
              <a:off x="1114920" y="2033280"/>
              <a:ext cx="503280" cy="503280"/>
            </a:xfrm>
            <a:custGeom>
              <a:avLst/>
              <a:gdLst/>
              <a:ahLst/>
              <a:cxnLst/>
              <a:rect l="l" t="t" r="r" b="b"/>
              <a:pathLst>
                <a:path w="21600" h="21600" extrusionOk="0">
                  <a:moveTo>
                    <a:pt x="0" y="0"/>
                  </a:moveTo>
                  <a:lnTo>
                    <a:pt x="21600" y="0"/>
                  </a:lnTo>
                  <a:lnTo>
                    <a:pt x="21600" y="21600"/>
                  </a:lnTo>
                  <a:lnTo>
                    <a:pt x="0" y="21600"/>
                  </a:lnTo>
                  <a:close/>
                </a:path>
              </a:pathLst>
            </a:custGeom>
            <a:blipFill rotWithShape="1">
              <a:blip r:embed="rId1"/>
              <a:stretch>
                <a:fillRect/>
              </a:stretch>
            </a:blipFill>
            <a:ln w="12600" cap="flat" cmpd="sng">
              <a:solidFill>
                <a:srgbClr val="FFFFFF"/>
              </a:solidFill>
              <a:prstDash val="solid"/>
              <a:miter lim="8000"/>
              <a:headEnd type="none" w="sm" len="sm"/>
              <a:tailEnd type="none" w="sm" len="sm"/>
            </a:ln>
          </p:spPr>
        </p:sp>
        <p:sp>
          <p:nvSpPr>
            <p:cNvPr id="270" name="Google Shape;270;p40"/>
            <p:cNvSpPr/>
            <p:nvPr/>
          </p:nvSpPr>
          <p:spPr>
            <a:xfrm>
              <a:off x="1895400" y="1827360"/>
              <a:ext cx="9458416" cy="915310"/>
            </a:xfrm>
            <a:custGeom>
              <a:avLst/>
              <a:gdLst/>
              <a:ahLst/>
              <a:cxnLst/>
              <a:rect l="l" t="t" r="r" b="b"/>
              <a:pathLst>
                <a:path w="9458416" h="915310" extrusionOk="0">
                  <a:moveTo>
                    <a:pt x="0" y="0"/>
                  </a:moveTo>
                  <a:lnTo>
                    <a:pt x="9458416" y="0"/>
                  </a:lnTo>
                  <a:lnTo>
                    <a:pt x="9458416" y="915310"/>
                  </a:lnTo>
                  <a:lnTo>
                    <a:pt x="0" y="915310"/>
                  </a:lnTo>
                  <a:lnTo>
                    <a:pt x="0" y="0"/>
                  </a:lnTo>
                  <a:close/>
                </a:path>
              </a:pathLst>
            </a:custGeom>
            <a:noFill/>
            <a:ln>
              <a:noFill/>
            </a:ln>
          </p:spPr>
          <p:txBody>
            <a:bodyPr spcFirstLastPara="1" wrap="square" lIns="96825" tIns="96825" rIns="96825" bIns="96825" anchor="ctr" anchorCtr="0">
              <a:no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S = 25 årig mand. Tiltagende konstante smerter nederst i maven. Intet traume eller oplagte udløsende faktorer. Smerterne provokeres ved enhver bevægelse. Startede i går. I dag feber. Ingen ændringer i afføring. Ingen opkast. </a:t>
              </a:r>
              <a:endParaRPr sz="1500" b="0" i="0" u="none" strike="noStrike" cap="none">
                <a:latin typeface="Arial" panose="020B0604020202020204"/>
                <a:ea typeface="Arial" panose="020B0604020202020204"/>
                <a:cs typeface="Arial" panose="020B0604020202020204"/>
                <a:sym typeface="Arial" panose="020B0604020202020204"/>
              </a:endParaRPr>
            </a:p>
          </p:txBody>
        </p:sp>
        <p:sp>
          <p:nvSpPr>
            <p:cNvPr id="271" name="Google Shape;271;p40"/>
            <p:cNvSpPr/>
            <p:nvPr/>
          </p:nvSpPr>
          <p:spPr>
            <a:xfrm>
              <a:off x="838080" y="2971440"/>
              <a:ext cx="10515590" cy="915481"/>
            </a:xfrm>
            <a:custGeom>
              <a:avLst/>
              <a:gdLst/>
              <a:ahLst/>
              <a:cxnLst/>
              <a:rect l="l" t="t" r="r" b="b"/>
              <a:pathLst>
                <a:path w="29212" h="2545" extrusionOk="0">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40"/>
            <p:cNvSpPr/>
            <p:nvPr/>
          </p:nvSpPr>
          <p:spPr>
            <a:xfrm>
              <a:off x="1114920" y="3177360"/>
              <a:ext cx="503280" cy="503280"/>
            </a:xfrm>
            <a:custGeom>
              <a:avLst/>
              <a:gdLst/>
              <a:ahLst/>
              <a:cxnLst/>
              <a:rect l="l" t="t" r="r" b="b"/>
              <a:pathLst>
                <a:path w="21600" h="21600" extrusionOk="0">
                  <a:moveTo>
                    <a:pt x="0" y="0"/>
                  </a:moveTo>
                  <a:lnTo>
                    <a:pt x="21600" y="0"/>
                  </a:lnTo>
                  <a:lnTo>
                    <a:pt x="21600" y="21600"/>
                  </a:lnTo>
                  <a:lnTo>
                    <a:pt x="0" y="21600"/>
                  </a:lnTo>
                  <a:close/>
                </a:path>
              </a:pathLst>
            </a:custGeom>
            <a:blipFill rotWithShape="1">
              <a:blip r:embed="rId2"/>
              <a:stretch>
                <a:fillRect/>
              </a:stretch>
            </a:blipFill>
            <a:ln w="12600" cap="flat" cmpd="sng">
              <a:solidFill>
                <a:srgbClr val="FFFFFF"/>
              </a:solidFill>
              <a:prstDash val="solid"/>
              <a:miter lim="8000"/>
              <a:headEnd type="none" w="sm" len="sm"/>
              <a:tailEnd type="none" w="sm" len="sm"/>
            </a:ln>
          </p:spPr>
        </p:sp>
        <p:sp>
          <p:nvSpPr>
            <p:cNvPr id="273" name="Google Shape;273;p40"/>
            <p:cNvSpPr/>
            <p:nvPr/>
          </p:nvSpPr>
          <p:spPr>
            <a:xfrm>
              <a:off x="1895400" y="2971440"/>
              <a:ext cx="9458416" cy="915310"/>
            </a:xfrm>
            <a:custGeom>
              <a:avLst/>
              <a:gdLst/>
              <a:ahLst/>
              <a:cxnLst/>
              <a:rect l="l" t="t" r="r" b="b"/>
              <a:pathLst>
                <a:path w="9458416" h="915310" extrusionOk="0">
                  <a:moveTo>
                    <a:pt x="0" y="0"/>
                  </a:moveTo>
                  <a:lnTo>
                    <a:pt x="9458416" y="0"/>
                  </a:lnTo>
                  <a:lnTo>
                    <a:pt x="9458416" y="915310"/>
                  </a:lnTo>
                  <a:lnTo>
                    <a:pt x="0" y="915310"/>
                  </a:lnTo>
                  <a:lnTo>
                    <a:pt x="0" y="0"/>
                  </a:lnTo>
                  <a:close/>
                </a:path>
              </a:pathLst>
            </a:custGeom>
            <a:noFill/>
            <a:ln>
              <a:noFill/>
            </a:ln>
          </p:spPr>
          <p:txBody>
            <a:bodyPr spcFirstLastPara="1" wrap="square" lIns="96825" tIns="96825" rIns="96825" bIns="96825" anchor="ctr" anchorCtr="0">
              <a:no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O = Tp 38,5, CRP 70. Abdomen blød, men direkte øm og slipøm svt. Højre fossa. </a:t>
              </a:r>
              <a:endParaRPr sz="1500" b="0" i="0" u="none" strike="noStrike" cap="none">
                <a:latin typeface="Arial" panose="020B0604020202020204"/>
                <a:ea typeface="Arial" panose="020B0604020202020204"/>
                <a:cs typeface="Arial" panose="020B0604020202020204"/>
                <a:sym typeface="Arial" panose="020B0604020202020204"/>
              </a:endParaRPr>
            </a:p>
          </p:txBody>
        </p:sp>
        <p:sp>
          <p:nvSpPr>
            <p:cNvPr id="274" name="Google Shape;274;p40"/>
            <p:cNvSpPr/>
            <p:nvPr/>
          </p:nvSpPr>
          <p:spPr>
            <a:xfrm>
              <a:off x="838080" y="4115880"/>
              <a:ext cx="10515590" cy="915481"/>
            </a:xfrm>
            <a:custGeom>
              <a:avLst/>
              <a:gdLst/>
              <a:ahLst/>
              <a:cxnLst/>
              <a:rect l="l" t="t" r="r" b="b"/>
              <a:pathLst>
                <a:path w="29212" h="2545" extrusionOk="0">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40"/>
            <p:cNvSpPr/>
            <p:nvPr/>
          </p:nvSpPr>
          <p:spPr>
            <a:xfrm>
              <a:off x="1114920" y="4321800"/>
              <a:ext cx="503280" cy="503280"/>
            </a:xfrm>
            <a:custGeom>
              <a:avLst/>
              <a:gdLst/>
              <a:ahLst/>
              <a:cxnLst/>
              <a:rect l="l" t="t" r="r" b="b"/>
              <a:pathLst>
                <a:path w="21600" h="21600" extrusionOk="0">
                  <a:moveTo>
                    <a:pt x="0" y="0"/>
                  </a:moveTo>
                  <a:lnTo>
                    <a:pt x="21600" y="0"/>
                  </a:lnTo>
                  <a:lnTo>
                    <a:pt x="21600" y="21600"/>
                  </a:lnTo>
                  <a:lnTo>
                    <a:pt x="0" y="21600"/>
                  </a:lnTo>
                  <a:close/>
                </a:path>
              </a:pathLst>
            </a:custGeom>
            <a:blipFill rotWithShape="1">
              <a:blip r:embed="rId3"/>
              <a:stretch>
                <a:fillRect/>
              </a:stretch>
            </a:blipFill>
            <a:ln w="12600" cap="flat" cmpd="sng">
              <a:solidFill>
                <a:srgbClr val="FFFFFF"/>
              </a:solidFill>
              <a:prstDash val="solid"/>
              <a:miter lim="8000"/>
              <a:headEnd type="none" w="sm" len="sm"/>
              <a:tailEnd type="none" w="sm" len="sm"/>
            </a:ln>
          </p:spPr>
        </p:sp>
        <p:sp>
          <p:nvSpPr>
            <p:cNvPr id="276" name="Google Shape;276;p40"/>
            <p:cNvSpPr/>
            <p:nvPr/>
          </p:nvSpPr>
          <p:spPr>
            <a:xfrm>
              <a:off x="1895400" y="4115880"/>
              <a:ext cx="9458416" cy="915310"/>
            </a:xfrm>
            <a:custGeom>
              <a:avLst/>
              <a:gdLst/>
              <a:ahLst/>
              <a:cxnLst/>
              <a:rect l="l" t="t" r="r" b="b"/>
              <a:pathLst>
                <a:path w="9458416" h="915310" extrusionOk="0">
                  <a:moveTo>
                    <a:pt x="0" y="0"/>
                  </a:moveTo>
                  <a:lnTo>
                    <a:pt x="9458416" y="0"/>
                  </a:lnTo>
                  <a:lnTo>
                    <a:pt x="9458416" y="915310"/>
                  </a:lnTo>
                  <a:lnTo>
                    <a:pt x="0" y="915310"/>
                  </a:lnTo>
                  <a:lnTo>
                    <a:pt x="0" y="0"/>
                  </a:lnTo>
                  <a:close/>
                </a:path>
              </a:pathLst>
            </a:custGeom>
            <a:noFill/>
            <a:ln>
              <a:noFill/>
            </a:ln>
          </p:spPr>
          <p:txBody>
            <a:bodyPr spcFirstLastPara="1" wrap="square" lIns="96825" tIns="96825" rIns="96825" bIns="96825" anchor="ctr" anchorCtr="0">
              <a:no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A = Klinisk mistanke om appendicit. Ingen tegn til sepsis. </a:t>
              </a:r>
              <a:endParaRPr sz="1500" b="0" i="0" u="none" strike="noStrike" cap="none">
                <a:latin typeface="Arial" panose="020B0604020202020204"/>
                <a:ea typeface="Arial" panose="020B0604020202020204"/>
                <a:cs typeface="Arial" panose="020B0604020202020204"/>
                <a:sym typeface="Arial" panose="020B0604020202020204"/>
              </a:endParaRPr>
            </a:p>
          </p:txBody>
        </p:sp>
        <p:sp>
          <p:nvSpPr>
            <p:cNvPr id="277" name="Google Shape;277;p40"/>
            <p:cNvSpPr/>
            <p:nvPr/>
          </p:nvSpPr>
          <p:spPr>
            <a:xfrm>
              <a:off x="838080" y="5259960"/>
              <a:ext cx="10515590" cy="915481"/>
            </a:xfrm>
            <a:custGeom>
              <a:avLst/>
              <a:gdLst/>
              <a:ahLst/>
              <a:cxnLst/>
              <a:rect l="l" t="t" r="r" b="b"/>
              <a:pathLst>
                <a:path w="29212" h="2545" extrusionOk="0">
                  <a:moveTo>
                    <a:pt x="254" y="0"/>
                  </a:moveTo>
                  <a:cubicBezTo>
                    <a:pt x="127" y="0"/>
                    <a:pt x="0" y="127"/>
                    <a:pt x="0" y="254"/>
                  </a:cubicBezTo>
                  <a:lnTo>
                    <a:pt x="0" y="2289"/>
                  </a:lnTo>
                  <a:cubicBezTo>
                    <a:pt x="0" y="2416"/>
                    <a:pt x="127" y="2544"/>
                    <a:pt x="254" y="2544"/>
                  </a:cubicBezTo>
                  <a:lnTo>
                    <a:pt x="28956" y="2544"/>
                  </a:lnTo>
                  <a:cubicBezTo>
                    <a:pt x="29083" y="2544"/>
                    <a:pt x="29211" y="2416"/>
                    <a:pt x="29211" y="2289"/>
                  </a:cubicBezTo>
                  <a:lnTo>
                    <a:pt x="29211" y="254"/>
                  </a:lnTo>
                  <a:cubicBezTo>
                    <a:pt x="29211" y="127"/>
                    <a:pt x="29083" y="0"/>
                    <a:pt x="28956" y="0"/>
                  </a:cubicBezTo>
                  <a:lnTo>
                    <a:pt x="254" y="0"/>
                  </a:lnTo>
                </a:path>
              </a:pathLst>
            </a:custGeom>
            <a:solidFill>
              <a:srgbClr val="CFD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40"/>
            <p:cNvSpPr/>
            <p:nvPr/>
          </p:nvSpPr>
          <p:spPr>
            <a:xfrm>
              <a:off x="1114920" y="5465880"/>
              <a:ext cx="503280" cy="503280"/>
            </a:xfrm>
            <a:custGeom>
              <a:avLst/>
              <a:gdLst/>
              <a:ahLst/>
              <a:cxnLst/>
              <a:rect l="l" t="t" r="r" b="b"/>
              <a:pathLst>
                <a:path w="21600" h="21600" extrusionOk="0">
                  <a:moveTo>
                    <a:pt x="0" y="0"/>
                  </a:moveTo>
                  <a:lnTo>
                    <a:pt x="21600" y="0"/>
                  </a:lnTo>
                  <a:lnTo>
                    <a:pt x="21600" y="21600"/>
                  </a:lnTo>
                  <a:lnTo>
                    <a:pt x="0" y="21600"/>
                  </a:lnTo>
                  <a:close/>
                </a:path>
              </a:pathLst>
            </a:custGeom>
            <a:blipFill rotWithShape="1">
              <a:blip r:embed="rId4"/>
              <a:stretch>
                <a:fillRect/>
              </a:stretch>
            </a:blipFill>
            <a:ln w="12600" cap="flat" cmpd="sng">
              <a:solidFill>
                <a:srgbClr val="FFFFFF"/>
              </a:solidFill>
              <a:prstDash val="solid"/>
              <a:miter lim="8000"/>
              <a:headEnd type="none" w="sm" len="sm"/>
              <a:tailEnd type="none" w="sm" len="sm"/>
            </a:ln>
          </p:spPr>
        </p:sp>
        <p:sp>
          <p:nvSpPr>
            <p:cNvPr id="279" name="Google Shape;279;p40"/>
            <p:cNvSpPr/>
            <p:nvPr/>
          </p:nvSpPr>
          <p:spPr>
            <a:xfrm>
              <a:off x="1895400" y="5259960"/>
              <a:ext cx="9458416" cy="915310"/>
            </a:xfrm>
            <a:custGeom>
              <a:avLst/>
              <a:gdLst/>
              <a:ahLst/>
              <a:cxnLst/>
              <a:rect l="l" t="t" r="r" b="b"/>
              <a:pathLst>
                <a:path w="9458416" h="915310" extrusionOk="0">
                  <a:moveTo>
                    <a:pt x="0" y="0"/>
                  </a:moveTo>
                  <a:lnTo>
                    <a:pt x="9458416" y="0"/>
                  </a:lnTo>
                  <a:lnTo>
                    <a:pt x="9458416" y="915310"/>
                  </a:lnTo>
                  <a:lnTo>
                    <a:pt x="0" y="915310"/>
                  </a:lnTo>
                  <a:lnTo>
                    <a:pt x="0" y="0"/>
                  </a:lnTo>
                  <a:close/>
                </a:path>
              </a:pathLst>
            </a:custGeom>
            <a:noFill/>
            <a:ln>
              <a:noFill/>
            </a:ln>
          </p:spPr>
          <p:txBody>
            <a:bodyPr spcFirstLastPara="1" wrap="square" lIns="96825" tIns="96825" rIns="96825" bIns="96825" anchor="ctr" anchorCtr="0">
              <a:noAutofit/>
            </a:bodyPr>
            <a:lstStyle/>
            <a:p>
              <a:pPr marL="0" marR="0" lvl="0" indent="0" algn="l" rtl="0">
                <a:lnSpc>
                  <a:spcPct val="100000"/>
                </a:lnSpc>
                <a:spcBef>
                  <a:spcPts val="0"/>
                </a:spcBef>
                <a:spcAft>
                  <a:spcPts val="0"/>
                </a:spcAft>
                <a:buNone/>
              </a:pPr>
              <a:r>
                <a:rPr lang="en-US" sz="1500" b="0" i="0" u="none" strike="noStrike" cap="none">
                  <a:solidFill>
                    <a:srgbClr val="000000"/>
                  </a:solidFill>
                  <a:latin typeface="Calibri"/>
                  <a:ea typeface="Calibri"/>
                  <a:cs typeface="Calibri"/>
                  <a:sym typeface="Calibri"/>
                </a:rPr>
                <a:t>P = Meldes til kirurgisk akutmodtagelse mhp. appendektomi </a:t>
              </a:r>
              <a:endParaRPr sz="1500" b="0" i="0" u="none" strike="noStrike" cap="none">
                <a:latin typeface="Arial" panose="020B0604020202020204"/>
                <a:ea typeface="Arial" panose="020B0604020202020204"/>
                <a:cs typeface="Arial" panose="020B0604020202020204"/>
                <a:sym typeface="Arial" panose="020B0604020202020204"/>
              </a:endParaRPr>
            </a:p>
          </p:txBody>
        </p:sp>
      </p:grpSp>
      <p:sp>
        <p:nvSpPr>
          <p:cNvPr id="280" name="Google Shape;280;p40"/>
          <p:cNvSpPr/>
          <p:nvPr/>
        </p:nvSpPr>
        <p:spPr>
          <a:xfrm>
            <a:off x="180136" y="835202"/>
            <a:ext cx="729303" cy="613361"/>
          </a:xfrm>
          <a:custGeom>
            <a:avLst/>
            <a:gdLst/>
            <a:ahLst/>
            <a:cxnLst/>
            <a:rect l="l" t="t" r="r" b="b"/>
            <a:pathLst>
              <a:path w="2357" h="1996" extrusionOk="0">
                <a:moveTo>
                  <a:pt x="616" y="1667"/>
                </a:moveTo>
                <a:lnTo>
                  <a:pt x="566" y="1645"/>
                </a:lnTo>
                <a:lnTo>
                  <a:pt x="516" y="1621"/>
                </a:lnTo>
                <a:lnTo>
                  <a:pt x="468" y="1595"/>
                </a:lnTo>
                <a:lnTo>
                  <a:pt x="422" y="1568"/>
                </a:lnTo>
                <a:lnTo>
                  <a:pt x="378" y="1538"/>
                </a:lnTo>
                <a:lnTo>
                  <a:pt x="336" y="1507"/>
                </a:lnTo>
                <a:lnTo>
                  <a:pt x="296" y="1475"/>
                </a:lnTo>
                <a:lnTo>
                  <a:pt x="258" y="1441"/>
                </a:lnTo>
                <a:lnTo>
                  <a:pt x="223" y="1406"/>
                </a:lnTo>
                <a:lnTo>
                  <a:pt x="190" y="1370"/>
                </a:lnTo>
                <a:lnTo>
                  <a:pt x="159" y="1332"/>
                </a:lnTo>
                <a:lnTo>
                  <a:pt x="131" y="1293"/>
                </a:lnTo>
                <a:lnTo>
                  <a:pt x="105" y="1253"/>
                </a:lnTo>
                <a:lnTo>
                  <a:pt x="82" y="1213"/>
                </a:lnTo>
                <a:lnTo>
                  <a:pt x="62" y="1171"/>
                </a:lnTo>
                <a:lnTo>
                  <a:pt x="45" y="1129"/>
                </a:lnTo>
                <a:lnTo>
                  <a:pt x="30" y="1086"/>
                </a:lnTo>
                <a:lnTo>
                  <a:pt x="18" y="1043"/>
                </a:lnTo>
                <a:lnTo>
                  <a:pt x="9" y="999"/>
                </a:lnTo>
                <a:lnTo>
                  <a:pt x="3" y="955"/>
                </a:lnTo>
                <a:lnTo>
                  <a:pt x="0" y="911"/>
                </a:lnTo>
                <a:lnTo>
                  <a:pt x="0" y="867"/>
                </a:lnTo>
                <a:lnTo>
                  <a:pt x="3" y="822"/>
                </a:lnTo>
                <a:lnTo>
                  <a:pt x="9" y="778"/>
                </a:lnTo>
                <a:lnTo>
                  <a:pt x="18" y="735"/>
                </a:lnTo>
                <a:lnTo>
                  <a:pt x="29" y="691"/>
                </a:lnTo>
                <a:lnTo>
                  <a:pt x="43" y="648"/>
                </a:lnTo>
                <a:lnTo>
                  <a:pt x="61" y="606"/>
                </a:lnTo>
                <a:lnTo>
                  <a:pt x="81" y="564"/>
                </a:lnTo>
                <a:lnTo>
                  <a:pt x="103" y="524"/>
                </a:lnTo>
                <a:lnTo>
                  <a:pt x="129" y="484"/>
                </a:lnTo>
                <a:lnTo>
                  <a:pt x="157" y="445"/>
                </a:lnTo>
                <a:lnTo>
                  <a:pt x="187" y="407"/>
                </a:lnTo>
                <a:lnTo>
                  <a:pt x="220" y="371"/>
                </a:lnTo>
                <a:lnTo>
                  <a:pt x="256" y="335"/>
                </a:lnTo>
                <a:lnTo>
                  <a:pt x="293" y="301"/>
                </a:lnTo>
                <a:lnTo>
                  <a:pt x="333" y="269"/>
                </a:lnTo>
                <a:lnTo>
                  <a:pt x="375" y="238"/>
                </a:lnTo>
                <a:lnTo>
                  <a:pt x="419" y="209"/>
                </a:lnTo>
                <a:lnTo>
                  <a:pt x="465" y="181"/>
                </a:lnTo>
                <a:lnTo>
                  <a:pt x="513" y="155"/>
                </a:lnTo>
                <a:lnTo>
                  <a:pt x="562" y="131"/>
                </a:lnTo>
                <a:lnTo>
                  <a:pt x="613" y="109"/>
                </a:lnTo>
                <a:lnTo>
                  <a:pt x="665" y="89"/>
                </a:lnTo>
                <a:lnTo>
                  <a:pt x="718" y="70"/>
                </a:lnTo>
                <a:lnTo>
                  <a:pt x="773" y="54"/>
                </a:lnTo>
                <a:lnTo>
                  <a:pt x="829" y="40"/>
                </a:lnTo>
                <a:lnTo>
                  <a:pt x="885" y="28"/>
                </a:lnTo>
                <a:lnTo>
                  <a:pt x="942" y="18"/>
                </a:lnTo>
                <a:lnTo>
                  <a:pt x="1000" y="10"/>
                </a:lnTo>
                <a:lnTo>
                  <a:pt x="1058" y="5"/>
                </a:lnTo>
                <a:lnTo>
                  <a:pt x="1117" y="1"/>
                </a:lnTo>
                <a:lnTo>
                  <a:pt x="1176" y="0"/>
                </a:lnTo>
                <a:lnTo>
                  <a:pt x="1234" y="1"/>
                </a:lnTo>
                <a:lnTo>
                  <a:pt x="1293" y="4"/>
                </a:lnTo>
                <a:lnTo>
                  <a:pt x="1351" y="10"/>
                </a:lnTo>
                <a:lnTo>
                  <a:pt x="1409" y="17"/>
                </a:lnTo>
                <a:lnTo>
                  <a:pt x="1466" y="27"/>
                </a:lnTo>
                <a:lnTo>
                  <a:pt x="1523" y="39"/>
                </a:lnTo>
                <a:lnTo>
                  <a:pt x="1579" y="53"/>
                </a:lnTo>
                <a:lnTo>
                  <a:pt x="1633" y="69"/>
                </a:lnTo>
                <a:lnTo>
                  <a:pt x="1687" y="87"/>
                </a:lnTo>
                <a:lnTo>
                  <a:pt x="1739" y="107"/>
                </a:lnTo>
                <a:lnTo>
                  <a:pt x="1790" y="129"/>
                </a:lnTo>
                <a:lnTo>
                  <a:pt x="1840" y="153"/>
                </a:lnTo>
                <a:lnTo>
                  <a:pt x="1887" y="179"/>
                </a:lnTo>
                <a:lnTo>
                  <a:pt x="1933" y="206"/>
                </a:lnTo>
                <a:lnTo>
                  <a:pt x="1978" y="236"/>
                </a:lnTo>
                <a:lnTo>
                  <a:pt x="2020" y="266"/>
                </a:lnTo>
                <a:lnTo>
                  <a:pt x="2060" y="299"/>
                </a:lnTo>
                <a:lnTo>
                  <a:pt x="2098" y="333"/>
                </a:lnTo>
                <a:lnTo>
                  <a:pt x="2133" y="368"/>
                </a:lnTo>
                <a:lnTo>
                  <a:pt x="2166" y="404"/>
                </a:lnTo>
                <a:lnTo>
                  <a:pt x="2197" y="442"/>
                </a:lnTo>
                <a:lnTo>
                  <a:pt x="2225" y="481"/>
                </a:lnTo>
                <a:lnTo>
                  <a:pt x="2251" y="521"/>
                </a:lnTo>
                <a:lnTo>
                  <a:pt x="2274" y="561"/>
                </a:lnTo>
                <a:lnTo>
                  <a:pt x="2294" y="603"/>
                </a:lnTo>
                <a:lnTo>
                  <a:pt x="2311" y="645"/>
                </a:lnTo>
                <a:lnTo>
                  <a:pt x="2326" y="688"/>
                </a:lnTo>
                <a:lnTo>
                  <a:pt x="2338" y="731"/>
                </a:lnTo>
                <a:lnTo>
                  <a:pt x="2347" y="775"/>
                </a:lnTo>
                <a:lnTo>
                  <a:pt x="2353" y="819"/>
                </a:lnTo>
                <a:lnTo>
                  <a:pt x="2356" y="863"/>
                </a:lnTo>
                <a:lnTo>
                  <a:pt x="2356" y="907"/>
                </a:lnTo>
                <a:lnTo>
                  <a:pt x="2353" y="951"/>
                </a:lnTo>
                <a:lnTo>
                  <a:pt x="2347" y="995"/>
                </a:lnTo>
                <a:lnTo>
                  <a:pt x="2339" y="1039"/>
                </a:lnTo>
                <a:lnTo>
                  <a:pt x="2327" y="1083"/>
                </a:lnTo>
                <a:lnTo>
                  <a:pt x="2313" y="1125"/>
                </a:lnTo>
                <a:lnTo>
                  <a:pt x="2295" y="1168"/>
                </a:lnTo>
                <a:lnTo>
                  <a:pt x="2275" y="1209"/>
                </a:lnTo>
                <a:lnTo>
                  <a:pt x="2253" y="1250"/>
                </a:lnTo>
                <a:lnTo>
                  <a:pt x="2227" y="1290"/>
                </a:lnTo>
                <a:lnTo>
                  <a:pt x="2199" y="1329"/>
                </a:lnTo>
                <a:lnTo>
                  <a:pt x="2169" y="1367"/>
                </a:lnTo>
                <a:lnTo>
                  <a:pt x="2136" y="1403"/>
                </a:lnTo>
                <a:lnTo>
                  <a:pt x="2101" y="1439"/>
                </a:lnTo>
                <a:lnTo>
                  <a:pt x="2063" y="1473"/>
                </a:lnTo>
                <a:lnTo>
                  <a:pt x="2023" y="1505"/>
                </a:lnTo>
                <a:lnTo>
                  <a:pt x="1981" y="1536"/>
                </a:lnTo>
                <a:lnTo>
                  <a:pt x="1937" y="1565"/>
                </a:lnTo>
                <a:lnTo>
                  <a:pt x="1891" y="1593"/>
                </a:lnTo>
                <a:lnTo>
                  <a:pt x="1844" y="1619"/>
                </a:lnTo>
                <a:lnTo>
                  <a:pt x="1794" y="1643"/>
                </a:lnTo>
                <a:lnTo>
                  <a:pt x="1744" y="1665"/>
                </a:lnTo>
                <a:lnTo>
                  <a:pt x="1691" y="1685"/>
                </a:lnTo>
                <a:lnTo>
                  <a:pt x="1638" y="1704"/>
                </a:lnTo>
                <a:lnTo>
                  <a:pt x="1583" y="1720"/>
                </a:lnTo>
                <a:lnTo>
                  <a:pt x="1528" y="1734"/>
                </a:lnTo>
                <a:lnTo>
                  <a:pt x="1471" y="1746"/>
                </a:lnTo>
                <a:lnTo>
                  <a:pt x="1414" y="1756"/>
                </a:lnTo>
                <a:lnTo>
                  <a:pt x="1356" y="1764"/>
                </a:lnTo>
                <a:lnTo>
                  <a:pt x="1298" y="1769"/>
                </a:lnTo>
                <a:lnTo>
                  <a:pt x="1239" y="1773"/>
                </a:lnTo>
                <a:lnTo>
                  <a:pt x="1181" y="1774"/>
                </a:lnTo>
                <a:lnTo>
                  <a:pt x="1122" y="1773"/>
                </a:lnTo>
                <a:lnTo>
                  <a:pt x="1063" y="1770"/>
                </a:lnTo>
                <a:lnTo>
                  <a:pt x="1005" y="1764"/>
                </a:lnTo>
                <a:lnTo>
                  <a:pt x="687" y="1995"/>
                </a:lnTo>
                <a:lnTo>
                  <a:pt x="616" y="1667"/>
                </a:lnTo>
              </a:path>
            </a:pathLst>
          </a:custGeom>
          <a:solidFill>
            <a:srgbClr val="4472C4"/>
          </a:solidFill>
          <a:ln w="12600" cap="flat" cmpd="sng">
            <a:solidFill>
              <a:srgbClr val="172C51"/>
            </a:solidFill>
            <a:prstDash val="solid"/>
            <a:miter lim="8000"/>
            <a:headEnd type="none" w="sm" len="sm"/>
            <a:tailEnd type="none" w="sm" len="sm"/>
          </a:ln>
        </p:spPr>
      </p:sp>
      <p:sp>
        <p:nvSpPr>
          <p:cNvPr id="281" name="Google Shape;281;p40"/>
          <p:cNvSpPr/>
          <p:nvPr/>
        </p:nvSpPr>
        <p:spPr>
          <a:xfrm>
            <a:off x="180136" y="2017668"/>
            <a:ext cx="729303" cy="613367"/>
          </a:xfrm>
          <a:custGeom>
            <a:avLst/>
            <a:gdLst/>
            <a:ahLst/>
            <a:cxnLst/>
            <a:rect l="l" t="t" r="r" b="b"/>
            <a:pathLst>
              <a:path w="2357" h="2051" extrusionOk="0">
                <a:moveTo>
                  <a:pt x="210" y="588"/>
                </a:moveTo>
                <a:cubicBezTo>
                  <a:pt x="166" y="368"/>
                  <a:pt x="370" y="161"/>
                  <a:pt x="574" y="161"/>
                </a:cubicBezTo>
                <a:cubicBezTo>
                  <a:pt x="639" y="160"/>
                  <a:pt x="705" y="181"/>
                  <a:pt x="760" y="213"/>
                </a:cubicBezTo>
                <a:cubicBezTo>
                  <a:pt x="812" y="114"/>
                  <a:pt x="909" y="53"/>
                  <a:pt x="1018" y="53"/>
                </a:cubicBezTo>
                <a:cubicBezTo>
                  <a:pt x="1091" y="56"/>
                  <a:pt x="1168" y="86"/>
                  <a:pt x="1222" y="139"/>
                </a:cubicBezTo>
                <a:cubicBezTo>
                  <a:pt x="1261" y="51"/>
                  <a:pt x="1344" y="0"/>
                  <a:pt x="1434" y="0"/>
                </a:cubicBezTo>
                <a:cubicBezTo>
                  <a:pt x="1509" y="0"/>
                  <a:pt x="1578" y="37"/>
                  <a:pt x="1621" y="95"/>
                </a:cubicBezTo>
                <a:cubicBezTo>
                  <a:pt x="1672" y="36"/>
                  <a:pt x="1747" y="0"/>
                  <a:pt x="1825" y="0"/>
                </a:cubicBezTo>
                <a:cubicBezTo>
                  <a:pt x="1953" y="0"/>
                  <a:pt x="2061" y="92"/>
                  <a:pt x="2084" y="222"/>
                </a:cubicBezTo>
                <a:cubicBezTo>
                  <a:pt x="2207" y="258"/>
                  <a:pt x="2297" y="376"/>
                  <a:pt x="2297" y="510"/>
                </a:cubicBezTo>
                <a:cubicBezTo>
                  <a:pt x="2297" y="551"/>
                  <a:pt x="2290" y="591"/>
                  <a:pt x="2272" y="629"/>
                </a:cubicBezTo>
                <a:cubicBezTo>
                  <a:pt x="2324" y="694"/>
                  <a:pt x="2356" y="776"/>
                  <a:pt x="2356" y="859"/>
                </a:cubicBezTo>
                <a:cubicBezTo>
                  <a:pt x="2356" y="1047"/>
                  <a:pt x="2215" y="1205"/>
                  <a:pt x="2034" y="1232"/>
                </a:cubicBezTo>
                <a:cubicBezTo>
                  <a:pt x="2034" y="1412"/>
                  <a:pt x="1894" y="1553"/>
                  <a:pt x="1720" y="1553"/>
                </a:cubicBezTo>
                <a:cubicBezTo>
                  <a:pt x="1660" y="1553"/>
                  <a:pt x="1603" y="1536"/>
                  <a:pt x="1553" y="1503"/>
                </a:cubicBezTo>
                <a:cubicBezTo>
                  <a:pt x="1507" y="1662"/>
                  <a:pt x="1362" y="1774"/>
                  <a:pt x="1199" y="1774"/>
                </a:cubicBezTo>
                <a:cubicBezTo>
                  <a:pt x="1078" y="1774"/>
                  <a:pt x="964" y="1707"/>
                  <a:pt x="895" y="1602"/>
                </a:cubicBezTo>
                <a:cubicBezTo>
                  <a:pt x="831" y="1642"/>
                  <a:pt x="864" y="1666"/>
                  <a:pt x="680" y="1666"/>
                </a:cubicBezTo>
                <a:cubicBezTo>
                  <a:pt x="529" y="1666"/>
                  <a:pt x="389" y="1583"/>
                  <a:pt x="316" y="1448"/>
                </a:cubicBezTo>
                <a:cubicBezTo>
                  <a:pt x="141" y="1445"/>
                  <a:pt x="52" y="1338"/>
                  <a:pt x="52" y="1204"/>
                </a:cubicBezTo>
                <a:cubicBezTo>
                  <a:pt x="52" y="1141"/>
                  <a:pt x="75" y="1084"/>
                  <a:pt x="116" y="1038"/>
                </a:cubicBezTo>
                <a:cubicBezTo>
                  <a:pt x="41" y="998"/>
                  <a:pt x="0" y="920"/>
                  <a:pt x="0" y="831"/>
                </a:cubicBezTo>
                <a:cubicBezTo>
                  <a:pt x="0" y="705"/>
                  <a:pt x="91" y="602"/>
                  <a:pt x="210" y="588"/>
                </a:cubicBezTo>
                <a:moveTo>
                  <a:pt x="210" y="588"/>
                </a:moveTo>
                <a:cubicBezTo>
                  <a:pt x="212" y="608"/>
                  <a:pt x="222" y="631"/>
                  <a:pt x="227" y="650"/>
                </a:cubicBezTo>
                <a:moveTo>
                  <a:pt x="760" y="213"/>
                </a:moveTo>
                <a:cubicBezTo>
                  <a:pt x="785" y="229"/>
                  <a:pt x="815" y="250"/>
                  <a:pt x="836" y="271"/>
                </a:cubicBezTo>
                <a:moveTo>
                  <a:pt x="1222" y="139"/>
                </a:moveTo>
                <a:cubicBezTo>
                  <a:pt x="1213" y="156"/>
                  <a:pt x="1208" y="177"/>
                  <a:pt x="1203" y="197"/>
                </a:cubicBezTo>
                <a:moveTo>
                  <a:pt x="1621" y="95"/>
                </a:moveTo>
                <a:cubicBezTo>
                  <a:pt x="1605" y="114"/>
                  <a:pt x="1596" y="141"/>
                  <a:pt x="1585" y="165"/>
                </a:cubicBezTo>
                <a:moveTo>
                  <a:pt x="2084" y="222"/>
                </a:moveTo>
                <a:cubicBezTo>
                  <a:pt x="2086" y="237"/>
                  <a:pt x="2097" y="270"/>
                  <a:pt x="2093" y="277"/>
                </a:cubicBezTo>
                <a:moveTo>
                  <a:pt x="2272" y="629"/>
                </a:moveTo>
                <a:cubicBezTo>
                  <a:pt x="2253" y="670"/>
                  <a:pt x="2228" y="707"/>
                  <a:pt x="2193" y="738"/>
                </a:cubicBezTo>
                <a:moveTo>
                  <a:pt x="2035" y="1232"/>
                </a:moveTo>
                <a:cubicBezTo>
                  <a:pt x="2044" y="1166"/>
                  <a:pt x="1993" y="1001"/>
                  <a:pt x="1854" y="940"/>
                </a:cubicBezTo>
                <a:moveTo>
                  <a:pt x="1553" y="1503"/>
                </a:moveTo>
                <a:cubicBezTo>
                  <a:pt x="1561" y="1476"/>
                  <a:pt x="1565" y="1452"/>
                  <a:pt x="1567" y="1425"/>
                </a:cubicBezTo>
                <a:moveTo>
                  <a:pt x="896" y="1602"/>
                </a:moveTo>
                <a:cubicBezTo>
                  <a:pt x="879" y="1580"/>
                  <a:pt x="868" y="1556"/>
                  <a:pt x="857" y="1530"/>
                </a:cubicBezTo>
                <a:moveTo>
                  <a:pt x="316" y="1448"/>
                </a:moveTo>
                <a:cubicBezTo>
                  <a:pt x="337" y="1445"/>
                  <a:pt x="357" y="1440"/>
                  <a:pt x="377" y="1433"/>
                </a:cubicBezTo>
                <a:moveTo>
                  <a:pt x="116" y="1038"/>
                </a:moveTo>
                <a:cubicBezTo>
                  <a:pt x="152" y="1059"/>
                  <a:pt x="194" y="1078"/>
                  <a:pt x="254" y="1070"/>
                </a:cubicBezTo>
                <a:moveTo>
                  <a:pt x="795" y="1599"/>
                </a:moveTo>
                <a:cubicBezTo>
                  <a:pt x="906" y="1599"/>
                  <a:pt x="991" y="1663"/>
                  <a:pt x="991" y="1746"/>
                </a:cubicBezTo>
                <a:cubicBezTo>
                  <a:pt x="991" y="1829"/>
                  <a:pt x="906" y="1893"/>
                  <a:pt x="795" y="1893"/>
                </a:cubicBezTo>
                <a:cubicBezTo>
                  <a:pt x="684" y="1893"/>
                  <a:pt x="600" y="1829"/>
                  <a:pt x="600" y="1746"/>
                </a:cubicBezTo>
                <a:cubicBezTo>
                  <a:pt x="600" y="1663"/>
                  <a:pt x="684" y="1599"/>
                  <a:pt x="795" y="1599"/>
                </a:cubicBezTo>
                <a:moveTo>
                  <a:pt x="725" y="1807"/>
                </a:moveTo>
                <a:cubicBezTo>
                  <a:pt x="798" y="1807"/>
                  <a:pt x="855" y="1850"/>
                  <a:pt x="855" y="1905"/>
                </a:cubicBezTo>
                <a:cubicBezTo>
                  <a:pt x="855" y="1960"/>
                  <a:pt x="798" y="2003"/>
                  <a:pt x="725" y="2003"/>
                </a:cubicBezTo>
                <a:cubicBezTo>
                  <a:pt x="652" y="2003"/>
                  <a:pt x="595" y="1960"/>
                  <a:pt x="595" y="1905"/>
                </a:cubicBezTo>
                <a:cubicBezTo>
                  <a:pt x="595" y="1850"/>
                  <a:pt x="652" y="1807"/>
                  <a:pt x="725" y="1807"/>
                </a:cubicBezTo>
                <a:moveTo>
                  <a:pt x="685" y="1937"/>
                </a:moveTo>
                <a:cubicBezTo>
                  <a:pt x="728" y="1937"/>
                  <a:pt x="761" y="1961"/>
                  <a:pt x="761" y="1993"/>
                </a:cubicBezTo>
                <a:cubicBezTo>
                  <a:pt x="761" y="2025"/>
                  <a:pt x="728" y="2050"/>
                  <a:pt x="685" y="2050"/>
                </a:cubicBezTo>
                <a:cubicBezTo>
                  <a:pt x="642" y="2050"/>
                  <a:pt x="610" y="2025"/>
                  <a:pt x="610" y="1993"/>
                </a:cubicBezTo>
                <a:cubicBezTo>
                  <a:pt x="610" y="1961"/>
                  <a:pt x="642" y="1937"/>
                  <a:pt x="685" y="1937"/>
                </a:cubicBezTo>
              </a:path>
            </a:pathLst>
          </a:custGeom>
          <a:solidFill>
            <a:srgbClr val="4472C4"/>
          </a:solidFill>
          <a:ln w="12600" cap="flat" cmpd="sng">
            <a:solidFill>
              <a:srgbClr val="172C5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40"/>
          <p:cNvSpPr/>
          <p:nvPr/>
        </p:nvSpPr>
        <p:spPr>
          <a:xfrm>
            <a:off x="294905" y="3061734"/>
            <a:ext cx="499770" cy="540000"/>
          </a:xfrm>
          <a:custGeom>
            <a:avLst/>
            <a:gdLst/>
            <a:ahLst/>
            <a:cxnLst/>
            <a:rect l="l" t="t" r="r" b="b"/>
            <a:pathLst>
              <a:path w="21600" h="21600" extrusionOk="0">
                <a:moveTo>
                  <a:pt x="0" y="0"/>
                </a:moveTo>
                <a:lnTo>
                  <a:pt x="21600" y="0"/>
                </a:lnTo>
                <a:lnTo>
                  <a:pt x="21600" y="21600"/>
                </a:lnTo>
                <a:lnTo>
                  <a:pt x="0" y="21600"/>
                </a:lnTo>
                <a:close/>
              </a:path>
            </a:pathLst>
          </a:custGeom>
          <a:solidFill>
            <a:srgbClr val="CFD5EA"/>
          </a:solidFill>
          <a:ln>
            <a:noFill/>
          </a:ln>
        </p:spPr>
      </p:sp>
      <p:sp>
        <p:nvSpPr>
          <p:cNvPr id="283" name="Google Shape;283;p40"/>
          <p:cNvSpPr/>
          <p:nvPr/>
        </p:nvSpPr>
        <p:spPr>
          <a:xfrm>
            <a:off x="98261" y="2781961"/>
            <a:ext cx="729253" cy="860324"/>
          </a:xfrm>
          <a:custGeom>
            <a:avLst/>
            <a:gdLst/>
            <a:ahLst/>
            <a:cxnLst/>
            <a:rect l="l" t="t" r="r" b="b"/>
            <a:pathLst>
              <a:path w="18718" h="18094" extrusionOk="0">
                <a:moveTo>
                  <a:pt x="2863" y="4699"/>
                </a:moveTo>
                <a:lnTo>
                  <a:pt x="18737" y="4699"/>
                </a:lnTo>
                <a:lnTo>
                  <a:pt x="18737" y="10064"/>
                </a:lnTo>
                <a:lnTo>
                  <a:pt x="2863" y="10064"/>
                </a:lnTo>
                <a:close/>
                <a:moveTo>
                  <a:pt x="2863" y="12746"/>
                </a:moveTo>
                <a:lnTo>
                  <a:pt x="18737" y="12746"/>
                </a:lnTo>
                <a:lnTo>
                  <a:pt x="18737" y="18111"/>
                </a:lnTo>
                <a:lnTo>
                  <a:pt x="2863" y="18111"/>
                </a:lnTo>
                <a:close/>
              </a:path>
            </a:pathLst>
          </a:custGeom>
          <a:solidFill>
            <a:srgbClr val="4472C4"/>
          </a:solidFill>
          <a:ln w="12600" cap="flat" cmpd="sng">
            <a:solidFill>
              <a:srgbClr val="172C51"/>
            </a:solidFill>
            <a:prstDash val="solid"/>
            <a:miter lim="8000"/>
            <a:headEnd type="none" w="sm" len="sm"/>
            <a:tailEnd type="none" w="sm" len="sm"/>
          </a:ln>
        </p:spPr>
      </p:sp>
      <p:sp>
        <p:nvSpPr>
          <p:cNvPr id="284" name="Google Shape;284;p40"/>
          <p:cNvSpPr/>
          <p:nvPr/>
        </p:nvSpPr>
        <p:spPr>
          <a:xfrm>
            <a:off x="294905" y="4105101"/>
            <a:ext cx="557118" cy="613386"/>
          </a:xfrm>
          <a:custGeom>
            <a:avLst/>
            <a:gdLst/>
            <a:ahLst/>
            <a:cxnLst/>
            <a:rect l="l" t="t" r="r" b="b"/>
            <a:pathLst>
              <a:path w="21600" h="21600" extrusionOk="0">
                <a:moveTo>
                  <a:pt x="0" y="0"/>
                </a:moveTo>
                <a:lnTo>
                  <a:pt x="21600" y="0"/>
                </a:lnTo>
                <a:lnTo>
                  <a:pt x="21600" y="21600"/>
                </a:lnTo>
                <a:lnTo>
                  <a:pt x="0" y="21600"/>
                </a:lnTo>
                <a:close/>
              </a:path>
            </a:pathLst>
          </a:custGeom>
          <a:solidFill>
            <a:srgbClr val="CFD5EA"/>
          </a:solidFill>
          <a:ln>
            <a:noFill/>
          </a:ln>
        </p:spPr>
      </p:sp>
      <p:sp>
        <p:nvSpPr>
          <p:cNvPr id="285" name="Google Shape;285;p40"/>
          <p:cNvSpPr/>
          <p:nvPr/>
        </p:nvSpPr>
        <p:spPr>
          <a:xfrm>
            <a:off x="294902" y="4029661"/>
            <a:ext cx="557118" cy="764262"/>
          </a:xfrm>
          <a:custGeom>
            <a:avLst/>
            <a:gdLst/>
            <a:ahLst/>
            <a:cxnLst/>
            <a:rect l="l" t="t"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rgbClr val="4472C4"/>
          </a:solidFill>
          <a:ln w="12600" cap="flat" cmpd="sng">
            <a:solidFill>
              <a:srgbClr val="172C51"/>
            </a:solidFill>
            <a:prstDash val="solid"/>
            <a:miter lim="8000"/>
            <a:headEnd type="none" w="sm" len="sm"/>
            <a:tailEnd type="none" w="sm" len="sm"/>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t>Journalkonceptet - Sygehus</a:t>
            </a:r>
            <a:endParaRPr lang="en-US"/>
          </a:p>
        </p:txBody>
      </p:sp>
      <p:sp>
        <p:nvSpPr>
          <p:cNvPr id="291" name="Google Shape;291;p41"/>
          <p:cNvSpPr txBox="1"/>
          <p:nvPr/>
        </p:nvSpPr>
        <p:spPr>
          <a:xfrm>
            <a:off x="98125" y="851825"/>
            <a:ext cx="8826600" cy="4343700"/>
          </a:xfrm>
          <a:prstGeom prst="rect">
            <a:avLst/>
          </a:prstGeom>
          <a:noFill/>
          <a:ln>
            <a:noFill/>
          </a:ln>
        </p:spPr>
        <p:txBody>
          <a:bodyPr spcFirstLastPara="1" wrap="square" lIns="91425" tIns="91425" rIns="91425" bIns="91425" anchor="t" anchorCtr="0">
            <a:spAutoFit/>
          </a:bodyPr>
          <a:lstStyle/>
          <a:p>
            <a:pPr marL="228600" lvl="0" indent="-215900" algn="l" rtl="0">
              <a:lnSpc>
                <a:spcPct val="130000"/>
              </a:lnSpc>
              <a:spcBef>
                <a:spcPts val="0"/>
              </a:spcBef>
              <a:spcAft>
                <a:spcPts val="0"/>
              </a:spcAft>
              <a:buSzPts val="1800"/>
              <a:buFont typeface="Roboto"/>
              <a:buChar char="•"/>
            </a:pPr>
            <a:r>
              <a:rPr lang="en-US" sz="1800" b="1">
                <a:latin typeface="Roboto"/>
                <a:ea typeface="Roboto"/>
                <a:cs typeface="Roboto"/>
                <a:sym typeface="Roboto"/>
              </a:rPr>
              <a:t>Årsag til indlæggelse</a:t>
            </a:r>
            <a:endParaRPr sz="1800">
              <a:latin typeface="Roboto"/>
              <a:ea typeface="Roboto"/>
              <a:cs typeface="Roboto"/>
              <a:sym typeface="Roboto"/>
            </a:endParaRPr>
          </a:p>
          <a:p>
            <a:pPr marL="685800" lvl="1" indent="-215900" algn="l" rtl="0">
              <a:lnSpc>
                <a:spcPct val="130000"/>
              </a:lnSpc>
              <a:spcBef>
                <a:spcPts val="500"/>
              </a:spcBef>
              <a:spcAft>
                <a:spcPts val="0"/>
              </a:spcAft>
              <a:buSzPts val="1800"/>
              <a:buFont typeface="Roboto"/>
              <a:buChar char="•"/>
            </a:pPr>
            <a:r>
              <a:rPr lang="en-US" sz="1800">
                <a:latin typeface="Roboto"/>
                <a:ea typeface="Roboto"/>
                <a:cs typeface="Roboto"/>
                <a:sym typeface="Roboto"/>
              </a:rPr>
              <a:t>Helt kort</a:t>
            </a:r>
            <a:endParaRPr sz="1800">
              <a:latin typeface="Roboto"/>
              <a:ea typeface="Roboto"/>
              <a:cs typeface="Roboto"/>
              <a:sym typeface="Roboto"/>
            </a:endParaRPr>
          </a:p>
          <a:p>
            <a:pPr marL="685800" lvl="1" indent="-215900" algn="l" rtl="0">
              <a:lnSpc>
                <a:spcPct val="130000"/>
              </a:lnSpc>
              <a:spcBef>
                <a:spcPts val="500"/>
              </a:spcBef>
              <a:spcAft>
                <a:spcPts val="0"/>
              </a:spcAft>
              <a:buSzPts val="1800"/>
              <a:buFont typeface="Roboto"/>
              <a:buChar char="•"/>
            </a:pPr>
            <a:r>
              <a:rPr lang="en-US" sz="1800">
                <a:latin typeface="Roboto"/>
                <a:ea typeface="Roboto"/>
                <a:cs typeface="Roboto"/>
                <a:sym typeface="Roboto"/>
              </a:rPr>
              <a:t>Fx åndenød, synkope, brystsmerter </a:t>
            </a:r>
            <a:endParaRPr sz="1800">
              <a:latin typeface="Roboto"/>
              <a:ea typeface="Roboto"/>
              <a:cs typeface="Roboto"/>
              <a:sym typeface="Roboto"/>
            </a:endParaRPr>
          </a:p>
          <a:p>
            <a:pPr marL="228600" lvl="0" indent="-215900" algn="l" rtl="0">
              <a:lnSpc>
                <a:spcPct val="130000"/>
              </a:lnSpc>
              <a:spcBef>
                <a:spcPts val="1000"/>
              </a:spcBef>
              <a:spcAft>
                <a:spcPts val="0"/>
              </a:spcAft>
              <a:buSzPts val="1800"/>
              <a:buFont typeface="Roboto"/>
              <a:buChar char="•"/>
            </a:pPr>
            <a:r>
              <a:rPr lang="en-US" sz="1800" b="1">
                <a:latin typeface="Roboto"/>
                <a:ea typeface="Roboto"/>
                <a:cs typeface="Roboto"/>
                <a:sym typeface="Roboto"/>
              </a:rPr>
              <a:t>Anamnese/aktuelt</a:t>
            </a:r>
            <a:endParaRPr sz="1800">
              <a:latin typeface="Roboto"/>
              <a:ea typeface="Roboto"/>
              <a:cs typeface="Roboto"/>
              <a:sym typeface="Roboto"/>
            </a:endParaRPr>
          </a:p>
          <a:p>
            <a:pPr marL="685800" lvl="1" indent="-215900" algn="l" rtl="0">
              <a:lnSpc>
                <a:spcPct val="130000"/>
              </a:lnSpc>
              <a:spcBef>
                <a:spcPts val="500"/>
              </a:spcBef>
              <a:spcAft>
                <a:spcPts val="0"/>
              </a:spcAft>
              <a:buSzPts val="1800"/>
              <a:buFont typeface="Roboto"/>
              <a:buChar char="•"/>
            </a:pPr>
            <a:r>
              <a:rPr lang="en-US" sz="1800">
                <a:latin typeface="Roboto"/>
                <a:ea typeface="Roboto"/>
                <a:cs typeface="Roboto"/>
                <a:sym typeface="Roboto"/>
              </a:rPr>
              <a:t>Hvad patienten beskriver</a:t>
            </a:r>
            <a:endParaRPr sz="1800">
              <a:latin typeface="Roboto"/>
              <a:ea typeface="Roboto"/>
              <a:cs typeface="Roboto"/>
              <a:sym typeface="Roboto"/>
            </a:endParaRPr>
          </a:p>
          <a:p>
            <a:pPr marL="1143000" lvl="2" indent="-215900" algn="l" rtl="0">
              <a:lnSpc>
                <a:spcPct val="130000"/>
              </a:lnSpc>
              <a:spcBef>
                <a:spcPts val="500"/>
              </a:spcBef>
              <a:spcAft>
                <a:spcPts val="0"/>
              </a:spcAft>
              <a:buSzPts val="1800"/>
              <a:buFont typeface="Roboto"/>
              <a:buChar char="•"/>
            </a:pPr>
            <a:r>
              <a:rPr lang="en-US" sz="1800">
                <a:latin typeface="Roboto"/>
                <a:ea typeface="Roboto"/>
                <a:cs typeface="Roboto"/>
                <a:sym typeface="Roboto"/>
              </a:rPr>
              <a:t>IKKE sundhedspersonens vurdering! </a:t>
            </a:r>
            <a:endParaRPr sz="1800">
              <a:latin typeface="Roboto"/>
              <a:ea typeface="Roboto"/>
              <a:cs typeface="Roboto"/>
              <a:sym typeface="Roboto"/>
            </a:endParaRPr>
          </a:p>
          <a:p>
            <a:pPr marL="685800" lvl="1" indent="-215900" algn="l" rtl="0">
              <a:lnSpc>
                <a:spcPct val="130000"/>
              </a:lnSpc>
              <a:spcBef>
                <a:spcPts val="500"/>
              </a:spcBef>
              <a:spcAft>
                <a:spcPts val="0"/>
              </a:spcAft>
              <a:buSzPts val="1800"/>
              <a:buFont typeface="Roboto"/>
              <a:buChar char="•"/>
            </a:pPr>
            <a:r>
              <a:rPr lang="en-US" sz="1800">
                <a:latin typeface="Roboto"/>
                <a:ea typeface="Roboto"/>
                <a:cs typeface="Roboto"/>
                <a:sym typeface="Roboto"/>
              </a:rPr>
              <a:t>Hvordan får man en god anamnese? </a:t>
            </a:r>
            <a:endParaRPr sz="1800">
              <a:latin typeface="Roboto"/>
              <a:ea typeface="Roboto"/>
              <a:cs typeface="Roboto"/>
              <a:sym typeface="Roboto"/>
            </a:endParaRPr>
          </a:p>
          <a:p>
            <a:pPr marL="1143000" lvl="2" indent="-215900" algn="l" rtl="0">
              <a:lnSpc>
                <a:spcPct val="130000"/>
              </a:lnSpc>
              <a:spcBef>
                <a:spcPts val="500"/>
              </a:spcBef>
              <a:spcAft>
                <a:spcPts val="0"/>
              </a:spcAft>
              <a:buSzPts val="1800"/>
              <a:buFont typeface="Roboto"/>
              <a:buChar char="•"/>
            </a:pPr>
            <a:r>
              <a:rPr lang="en-US" sz="1800">
                <a:latin typeface="Roboto"/>
                <a:ea typeface="Roboto"/>
                <a:cs typeface="Roboto"/>
                <a:sym typeface="Roboto"/>
              </a:rPr>
              <a:t>Spørg ind – konkretiser </a:t>
            </a:r>
            <a:endParaRPr sz="1800">
              <a:latin typeface="Roboto"/>
              <a:ea typeface="Roboto"/>
              <a:cs typeface="Roboto"/>
              <a:sym typeface="Roboto"/>
            </a:endParaRPr>
          </a:p>
          <a:p>
            <a:pPr marL="1143000" lvl="2" indent="-215900" algn="l" rtl="0">
              <a:lnSpc>
                <a:spcPct val="130000"/>
              </a:lnSpc>
              <a:spcBef>
                <a:spcPts val="500"/>
              </a:spcBef>
              <a:spcAft>
                <a:spcPts val="0"/>
              </a:spcAft>
              <a:buSzPts val="1800"/>
              <a:buFont typeface="Roboto"/>
              <a:buChar char="•"/>
            </a:pPr>
            <a:r>
              <a:rPr lang="en-US" sz="1800">
                <a:latin typeface="Roboto"/>
                <a:ea typeface="Roboto"/>
                <a:cs typeface="Roboto"/>
                <a:sym typeface="Roboto"/>
              </a:rPr>
              <a:t>Spørg pårørende </a:t>
            </a:r>
            <a:endParaRPr sz="1800">
              <a:latin typeface="Roboto"/>
              <a:ea typeface="Roboto"/>
              <a:cs typeface="Roboto"/>
              <a:sym typeface="Roboto"/>
            </a:endParaRPr>
          </a:p>
          <a:p>
            <a:pPr marL="1143000" lvl="2" indent="-215900" algn="l" rtl="0">
              <a:lnSpc>
                <a:spcPct val="130000"/>
              </a:lnSpc>
              <a:spcBef>
                <a:spcPts val="500"/>
              </a:spcBef>
              <a:spcAft>
                <a:spcPts val="0"/>
              </a:spcAft>
              <a:buSzPts val="1800"/>
              <a:buFont typeface="Roboto"/>
              <a:buChar char="•"/>
            </a:pPr>
            <a:r>
              <a:rPr lang="en-US" sz="1800">
                <a:latin typeface="Roboto"/>
                <a:ea typeface="Roboto"/>
                <a:cs typeface="Roboto"/>
                <a:sym typeface="Roboto"/>
              </a:rPr>
              <a:t>Se journal (yeah right)</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t>Journalkonceptet - fortsat</a:t>
            </a:r>
            <a:endParaRPr lang="en-US"/>
          </a:p>
        </p:txBody>
      </p:sp>
      <p:sp>
        <p:nvSpPr>
          <p:cNvPr id="297" name="Google Shape;297;p42"/>
          <p:cNvSpPr txBox="1"/>
          <p:nvPr/>
        </p:nvSpPr>
        <p:spPr>
          <a:xfrm>
            <a:off x="158700" y="784475"/>
            <a:ext cx="8826600" cy="4593000"/>
          </a:xfrm>
          <a:prstGeom prst="rect">
            <a:avLst/>
          </a:prstGeom>
          <a:noFill/>
          <a:ln>
            <a:noFill/>
          </a:ln>
        </p:spPr>
        <p:txBody>
          <a:bodyPr spcFirstLastPara="1" wrap="square" lIns="91425" tIns="91425" rIns="91425" bIns="91425" anchor="t" anchorCtr="0">
            <a:spAutoFit/>
          </a:bodyPr>
          <a:lstStyle/>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Baggrundsinformation: </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Allergi = Fx penicillin, plaster mv. </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Bør stå i CAVE modulet</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Tidligere = Tidl. operationer, sygdomme mv. Kun hvis relevant. </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Sygdomshistorik = Fx diabetes, hypertension. Hvad pt. fejler ”til daglig”. Også gerne tidl. indlæggelser og operationer</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Medicin = fast medicin + kosttilskud og fx nylig AB </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Dispositioner = Fx arvelige sygdomme i nære familie </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Ekspositioner = rejser, erhverv, smitte</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Rygning = Antal pakkeår. Evt. tid siden rygestop </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Alkohol = Hvor meget og hvor længe. Evt. tidl. overforbrug</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Misbrug = (tidl.) Brug af narkotika, hash eller misbrug af stærk smertestillende</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Socialt = Fx selvhjulpen, sengeliggende, hj.pl. X8. Evt. erhverv. </a:t>
            </a:r>
            <a:endParaRPr sz="1600">
              <a:latin typeface="Roboto"/>
              <a:ea typeface="Roboto"/>
              <a:cs typeface="Roboto"/>
              <a:sym typeface="Roboto"/>
            </a:endParaRPr>
          </a:p>
          <a:p>
            <a:pPr marL="0" lvl="0" indent="0" algn="l" rtl="0">
              <a:lnSpc>
                <a:spcPct val="130000"/>
              </a:lnSpc>
              <a:spcBef>
                <a:spcPts val="0"/>
              </a:spcBef>
              <a:spcAft>
                <a:spcPts val="0"/>
              </a:spcAft>
              <a:buNone/>
            </a:pPr>
            <a:endParaRPr sz="16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490650" y="433288"/>
            <a:ext cx="8222100" cy="767700"/>
          </a:xfrm>
          <a:prstGeom prst="rect">
            <a:avLst/>
          </a:prstGeom>
        </p:spPr>
        <p:txBody>
          <a:bodyPr spcFirstLastPara="1" wrap="square" lIns="91425" tIns="91425" rIns="91425" bIns="91425" anchor="b" anchorCtr="0">
            <a:normAutofit/>
          </a:bodyPr>
          <a:lstStyle/>
          <a:p>
            <a:pPr marL="457200" lvl="0" indent="-431800" algn="l" rtl="0">
              <a:spcBef>
                <a:spcPts val="0"/>
              </a:spcBef>
              <a:spcAft>
                <a:spcPts val="0"/>
              </a:spcAft>
              <a:buSzPts val="3200"/>
              <a:buAutoNum type="arabicPeriod"/>
            </a:pPr>
            <a:r>
              <a:rPr lang="en-US"/>
              <a:t>Introduktion af underviser</a:t>
            </a:r>
            <a:endParaRPr lang="en-US"/>
          </a:p>
        </p:txBody>
      </p:sp>
      <p:sp>
        <p:nvSpPr>
          <p:cNvPr id="87" name="Google Shape;87;p16"/>
          <p:cNvSpPr txBox="1"/>
          <p:nvPr>
            <p:ph type="body" idx="1"/>
          </p:nvPr>
        </p:nvSpPr>
        <p:spPr>
          <a:xfrm>
            <a:off x="89100" y="1297150"/>
            <a:ext cx="3927600" cy="3040200"/>
          </a:xfrm>
          <a:prstGeom prst="rect">
            <a:avLst/>
          </a:prstGeom>
        </p:spPr>
        <p:txBody>
          <a:bodyPr spcFirstLastPara="1" wrap="square" lIns="91425" tIns="91425" rIns="91425" bIns="91425" anchor="t" anchorCtr="0">
            <a:normAutofit lnSpcReduction="20000"/>
          </a:bodyPr>
          <a:lstStyle/>
          <a:p>
            <a:pPr marL="0" lvl="0" indent="0" algn="l" rtl="0">
              <a:lnSpc>
                <a:spcPct val="115000"/>
              </a:lnSpc>
              <a:spcBef>
                <a:spcPts val="0"/>
              </a:spcBef>
              <a:spcAft>
                <a:spcPts val="0"/>
              </a:spcAft>
              <a:buNone/>
            </a:pPr>
            <a:r>
              <a:rPr lang="en-US" b="1">
                <a:solidFill>
                  <a:schemeClr val="lt1"/>
                </a:solidFill>
              </a:rPr>
              <a:t>Hvem er jeg?</a:t>
            </a:r>
            <a:endParaRPr b="1">
              <a:solidFill>
                <a:schemeClr val="lt1"/>
              </a:solidFill>
            </a:endParaRPr>
          </a:p>
          <a:p>
            <a:pPr marL="457200" lvl="0" indent="-317500" algn="l" rtl="0">
              <a:lnSpc>
                <a:spcPct val="115000"/>
              </a:lnSpc>
              <a:spcBef>
                <a:spcPts val="1200"/>
              </a:spcBef>
              <a:spcAft>
                <a:spcPts val="0"/>
              </a:spcAft>
              <a:buSzPts val="1400"/>
              <a:buChar char="●"/>
            </a:pPr>
            <a:r>
              <a:rPr lang="en-US"/>
              <a:t>Andreas Svendsen</a:t>
            </a:r>
            <a:endParaRPr lang="en-US"/>
          </a:p>
          <a:p>
            <a:pPr marL="457200" lvl="0" indent="-317500" algn="l" rtl="0">
              <a:lnSpc>
                <a:spcPct val="115000"/>
              </a:lnSpc>
              <a:spcBef>
                <a:spcPts val="0"/>
              </a:spcBef>
              <a:spcAft>
                <a:spcPts val="0"/>
              </a:spcAft>
              <a:buSzPts val="1400"/>
              <a:buChar char="●"/>
            </a:pPr>
            <a:r>
              <a:rPr lang="en-US"/>
              <a:t>Uddannet læge</a:t>
            </a:r>
            <a:endParaRPr lang="en-US"/>
          </a:p>
          <a:p>
            <a:pPr marL="457200" lvl="0" indent="-317500" algn="l" rtl="0">
              <a:lnSpc>
                <a:spcPct val="115000"/>
              </a:lnSpc>
              <a:spcBef>
                <a:spcPts val="0"/>
              </a:spcBef>
              <a:spcAft>
                <a:spcPts val="0"/>
              </a:spcAft>
              <a:buSzPts val="1400"/>
              <a:buChar char="●"/>
            </a:pPr>
            <a:r>
              <a:rPr lang="en-US"/>
              <a:t>Klinisk erfaring </a:t>
            </a:r>
            <a:endParaRPr lang="en-US"/>
          </a:p>
          <a:p>
            <a:pPr marL="914400" lvl="1" indent="-304800" algn="l" rtl="0">
              <a:lnSpc>
                <a:spcPct val="115000"/>
              </a:lnSpc>
              <a:spcBef>
                <a:spcPts val="0"/>
              </a:spcBef>
              <a:spcAft>
                <a:spcPts val="0"/>
              </a:spcAft>
              <a:buSzPts val="1200"/>
              <a:buChar char="○"/>
            </a:pPr>
            <a:r>
              <a:rPr lang="en-US"/>
              <a:t>Smertecenter</a:t>
            </a:r>
            <a:endParaRPr lang="en-US"/>
          </a:p>
          <a:p>
            <a:pPr marL="914400" lvl="1" indent="-304800" algn="l" rtl="0">
              <a:lnSpc>
                <a:spcPct val="115000"/>
              </a:lnSpc>
              <a:spcBef>
                <a:spcPts val="0"/>
              </a:spcBef>
              <a:spcAft>
                <a:spcPts val="0"/>
              </a:spcAft>
              <a:buSzPts val="1200"/>
              <a:buChar char="○"/>
            </a:pPr>
            <a:r>
              <a:rPr lang="en-US"/>
              <a:t>FAM Kolding</a:t>
            </a:r>
            <a:endParaRPr lang="en-US"/>
          </a:p>
          <a:p>
            <a:pPr marL="914400" lvl="1" indent="-304800" algn="l" rtl="0">
              <a:lnSpc>
                <a:spcPct val="115000"/>
              </a:lnSpc>
              <a:spcBef>
                <a:spcPts val="0"/>
              </a:spcBef>
              <a:spcAft>
                <a:spcPts val="0"/>
              </a:spcAft>
              <a:buSzPts val="1200"/>
              <a:buChar char="○"/>
            </a:pPr>
            <a:r>
              <a:rPr lang="en-US"/>
              <a:t>Almen praksis</a:t>
            </a:r>
            <a:endParaRPr lang="en-US"/>
          </a:p>
          <a:p>
            <a:pPr marL="914400" lvl="1" indent="-304800" algn="l" rtl="0">
              <a:lnSpc>
                <a:spcPct val="115000"/>
              </a:lnSpc>
              <a:spcBef>
                <a:spcPts val="0"/>
              </a:spcBef>
              <a:spcAft>
                <a:spcPts val="0"/>
              </a:spcAft>
              <a:buSzPts val="1200"/>
              <a:buChar char="○"/>
            </a:pPr>
            <a:r>
              <a:rPr lang="en-US"/>
              <a:t>Neurologi</a:t>
            </a:r>
            <a:endParaRPr lang="en-US"/>
          </a:p>
          <a:p>
            <a:pPr marL="914400" lvl="1" indent="-304800" algn="l" rtl="0">
              <a:lnSpc>
                <a:spcPct val="115000"/>
              </a:lnSpc>
              <a:spcBef>
                <a:spcPts val="0"/>
              </a:spcBef>
              <a:spcAft>
                <a:spcPts val="0"/>
              </a:spcAft>
              <a:buSzPts val="1200"/>
              <a:buChar char="○"/>
            </a:pPr>
            <a:r>
              <a:rPr lang="en-US"/>
              <a:t>(Klinisk farmakologi)</a:t>
            </a:r>
            <a:endParaRPr lang="en-US"/>
          </a:p>
          <a:p>
            <a:pPr marL="457200" lvl="0" indent="-317500" algn="l" rtl="0">
              <a:lnSpc>
                <a:spcPct val="115000"/>
              </a:lnSpc>
              <a:spcBef>
                <a:spcPts val="0"/>
              </a:spcBef>
              <a:spcAft>
                <a:spcPts val="0"/>
              </a:spcAft>
              <a:buSzPts val="1400"/>
              <a:buChar char="●"/>
            </a:pPr>
            <a:r>
              <a:rPr lang="en-US"/>
              <a:t>Igangværende phd-forløb:</a:t>
            </a:r>
            <a:endParaRPr lang="en-US"/>
          </a:p>
          <a:p>
            <a:pPr marL="914400" lvl="1" indent="-304800" algn="l" rtl="0">
              <a:lnSpc>
                <a:spcPct val="115000"/>
              </a:lnSpc>
              <a:spcBef>
                <a:spcPts val="0"/>
              </a:spcBef>
              <a:spcAft>
                <a:spcPts val="0"/>
              </a:spcAft>
              <a:buSzPts val="1200"/>
              <a:buChar char="○"/>
            </a:pPr>
            <a:r>
              <a:rPr lang="en-US"/>
              <a:t>Klinisk farmakologi, farmaci og miljømedicin, SDU.</a:t>
            </a:r>
            <a:endParaRPr lang="en-US"/>
          </a:p>
          <a:p>
            <a:pPr marL="0" lvl="0" indent="0" algn="l" rtl="0">
              <a:lnSpc>
                <a:spcPct val="115000"/>
              </a:lnSpc>
              <a:spcBef>
                <a:spcPts val="1200"/>
              </a:spcBef>
              <a:spcAft>
                <a:spcPts val="1200"/>
              </a:spcAft>
              <a:buNone/>
            </a:pPr>
            <a:endParaRPr b="1" strike="sngStrike"/>
          </a:p>
        </p:txBody>
      </p:sp>
      <p:pic>
        <p:nvPicPr>
          <p:cNvPr id="88" name="Google Shape;88;p16"/>
          <p:cNvPicPr preferRelativeResize="0"/>
          <p:nvPr/>
        </p:nvPicPr>
        <p:blipFill>
          <a:blip r:embed="rId1"/>
          <a:stretch>
            <a:fillRect/>
          </a:stretch>
        </p:blipFill>
        <p:spPr>
          <a:xfrm>
            <a:off x="6595700" y="1741075"/>
            <a:ext cx="2499206" cy="3332275"/>
          </a:xfrm>
          <a:prstGeom prst="rect">
            <a:avLst/>
          </a:prstGeom>
          <a:noFill/>
          <a:ln>
            <a:noFill/>
          </a:ln>
        </p:spPr>
      </p:pic>
      <p:sp>
        <p:nvSpPr>
          <p:cNvPr id="89" name="Google Shape;89;p16"/>
          <p:cNvSpPr/>
          <p:nvPr/>
        </p:nvSpPr>
        <p:spPr>
          <a:xfrm rot="-772859">
            <a:off x="5788475" y="464738"/>
            <a:ext cx="2858775" cy="91039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Arial" panose="020B0604020202020204"/>
              </a:rPr>
              <a:t>WOW</a:t>
            </a:r>
            <a:endParaRPr b="0" i="0">
              <a:ln w="9525" cap="flat" cmpd="sng">
                <a:solidFill>
                  <a:schemeClr val="dk2"/>
                </a:solidFill>
                <a:prstDash val="solid"/>
                <a:round/>
                <a:headEnd type="none" w="sm" len="sm"/>
                <a:tailEnd type="none" w="sm" len="sm"/>
              </a:ln>
              <a:solidFill>
                <a:srgbClr val="FF0000"/>
              </a:solidFill>
              <a:latin typeface="Arial" panose="020B0604020202020204"/>
            </a:endParaRPr>
          </a:p>
        </p:txBody>
      </p:sp>
      <p:sp>
        <p:nvSpPr>
          <p:cNvPr id="90" name="Google Shape;90;p16"/>
          <p:cNvSpPr/>
          <p:nvPr/>
        </p:nvSpPr>
        <p:spPr>
          <a:xfrm>
            <a:off x="6329313" y="4474627"/>
            <a:ext cx="2731323" cy="653774"/>
          </a:xfrm>
          <a:prstGeom prst="rect">
            <a:avLst/>
          </a:prstGeom>
        </p:spPr>
        <p:txBody>
          <a:bodyPr>
            <a:prstTxWarp prst="textPlain">
              <a:avLst/>
            </a:prstTxWarp>
          </a:bodyPr>
          <a:lstStyle/>
          <a:p>
            <a:pPr lvl="0" algn="ctr"/>
            <a:r>
              <a:rPr b="0" i="0">
                <a:ln w="19050" cap="flat" cmpd="sng">
                  <a:solidFill>
                    <a:srgbClr val="000000"/>
                  </a:solidFill>
                  <a:prstDash val="solid"/>
                  <a:round/>
                  <a:headEnd type="none" w="sm" len="sm"/>
                  <a:tailEnd type="none" w="sm" len="sm"/>
                </a:ln>
                <a:solidFill>
                  <a:srgbClr val="FF0000"/>
                </a:solidFill>
                <a:latin typeface="Arial" panose="020B0604020202020204"/>
              </a:rPr>
              <a:t>Undgå!</a:t>
            </a:r>
            <a:endParaRPr b="0" i="0">
              <a:ln w="19050" cap="flat" cmpd="sng">
                <a:solidFill>
                  <a:srgbClr val="000000"/>
                </a:solidFill>
                <a:prstDash val="solid"/>
                <a:round/>
                <a:headEnd type="none" w="sm" len="sm"/>
                <a:tailEnd type="none" w="sm" len="sm"/>
              </a:ln>
              <a:solidFill>
                <a:srgbClr val="FF0000"/>
              </a:solidFill>
              <a:latin typeface="Arial" panose="020B0604020202020204"/>
            </a:endParaRPr>
          </a:p>
        </p:txBody>
      </p:sp>
      <p:sp>
        <p:nvSpPr>
          <p:cNvPr id="91" name="Google Shape;91;p16"/>
          <p:cNvSpPr/>
          <p:nvPr/>
        </p:nvSpPr>
        <p:spPr>
          <a:xfrm>
            <a:off x="1720500" y="4739839"/>
            <a:ext cx="4478700" cy="2229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2" name="Google Shape;92;p16"/>
          <p:cNvSpPr txBox="1"/>
          <p:nvPr>
            <p:ph type="body" idx="2"/>
          </p:nvPr>
        </p:nvSpPr>
        <p:spPr>
          <a:xfrm>
            <a:off x="3934450" y="1667850"/>
            <a:ext cx="2533200" cy="1807800"/>
          </a:xfrm>
          <a:prstGeom prst="rect">
            <a:avLst/>
          </a:prstGeom>
        </p:spPr>
        <p:txBody>
          <a:bodyPr spcFirstLastPara="1" wrap="square" lIns="91425" tIns="91425" rIns="91425" bIns="91425" anchor="t" anchorCtr="0">
            <a:normAutofit lnSpcReduction="20000"/>
          </a:bodyPr>
          <a:lstStyle/>
          <a:p>
            <a:pPr marL="457200" lvl="0" indent="-317500" algn="l" rtl="0">
              <a:spcBef>
                <a:spcPts val="0"/>
              </a:spcBef>
              <a:spcAft>
                <a:spcPts val="0"/>
              </a:spcAft>
              <a:buSzPts val="1400"/>
              <a:buChar char="●"/>
            </a:pPr>
            <a:r>
              <a:rPr lang="en-US"/>
              <a:t>Undervisningserfaring?</a:t>
            </a:r>
            <a:endParaRPr lang="en-US"/>
          </a:p>
          <a:p>
            <a:pPr marL="914400" lvl="1" indent="-304800" algn="l" rtl="0">
              <a:spcBef>
                <a:spcPts val="0"/>
              </a:spcBef>
              <a:spcAft>
                <a:spcPts val="0"/>
              </a:spcAft>
              <a:buSzPts val="1200"/>
              <a:buChar char="○"/>
            </a:pPr>
            <a:r>
              <a:rPr lang="en-US"/>
              <a:t>Ingen formel træning i didaktik eller pædagogik</a:t>
            </a:r>
            <a:endParaRPr lang="en-US"/>
          </a:p>
          <a:p>
            <a:pPr marL="457200" lvl="0" indent="-317500" algn="l" rtl="0">
              <a:spcBef>
                <a:spcPts val="0"/>
              </a:spcBef>
              <a:spcAft>
                <a:spcPts val="0"/>
              </a:spcAft>
              <a:buSzPts val="1400"/>
              <a:buChar char="●"/>
            </a:pPr>
            <a:r>
              <a:rPr lang="en-US"/>
              <a:t>Jeg skal også lære!</a:t>
            </a:r>
            <a:endParaRPr lang="en-US"/>
          </a:p>
          <a:p>
            <a:pPr marL="914400" lvl="1" indent="-304800" algn="l" rtl="0">
              <a:spcBef>
                <a:spcPts val="0"/>
              </a:spcBef>
              <a:spcAft>
                <a:spcPts val="0"/>
              </a:spcAft>
              <a:buSzPts val="1200"/>
              <a:buChar char="○"/>
            </a:pPr>
            <a:r>
              <a:rPr lang="en-US"/>
              <a:t>Feedback</a:t>
            </a:r>
            <a:endParaRPr lang="en-US"/>
          </a:p>
          <a:p>
            <a:pPr marL="914400" lvl="1" indent="-304800" algn="l" rtl="0">
              <a:spcBef>
                <a:spcPts val="0"/>
              </a:spcBef>
              <a:spcAft>
                <a:spcPts val="0"/>
              </a:spcAft>
              <a:buSzPts val="1200"/>
              <a:buChar char="○"/>
            </a:pPr>
            <a:r>
              <a:rPr lang="en-US"/>
              <a:t>Undervejs</a:t>
            </a:r>
            <a:endParaRPr lang="en-US"/>
          </a:p>
          <a:p>
            <a:pPr marL="914400" lvl="1" indent="-304800" algn="l" rtl="0">
              <a:spcBef>
                <a:spcPts val="0"/>
              </a:spcBef>
              <a:spcAft>
                <a:spcPts val="0"/>
              </a:spcAft>
              <a:buSzPts val="1200"/>
              <a:buChar char="○"/>
            </a:pPr>
            <a:r>
              <a:rPr lang="en-US"/>
              <a:t>Efter</a:t>
            </a:r>
            <a:endParaRPr lang="en-US"/>
          </a:p>
          <a:p>
            <a:pPr marL="914400" lvl="1" indent="-304800" algn="l" rtl="0">
              <a:spcBef>
                <a:spcPts val="0"/>
              </a:spcBef>
              <a:spcAft>
                <a:spcPts val="0"/>
              </a:spcAft>
              <a:buSzPts val="1200"/>
              <a:buChar char="○"/>
            </a:pPr>
            <a:r>
              <a:rPr lang="en-US"/>
              <a:t>På mail</a:t>
            </a:r>
            <a:endParaRPr lang="en-US"/>
          </a:p>
        </p:txBody>
      </p:sp>
      <p:sp>
        <p:nvSpPr>
          <p:cNvPr id="93" name="Google Shape;93;p16"/>
          <p:cNvSpPr txBox="1"/>
          <p:nvPr/>
        </p:nvSpPr>
        <p:spPr>
          <a:xfrm>
            <a:off x="89100" y="3888625"/>
            <a:ext cx="4660500" cy="1143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2"/>
              </a:buClr>
              <a:buSzPts val="1400"/>
              <a:buFont typeface="Roboto"/>
              <a:buChar char="●"/>
            </a:pPr>
            <a:r>
              <a:rPr lang="en-US">
                <a:solidFill>
                  <a:schemeClr val="lt2"/>
                </a:solidFill>
                <a:latin typeface="Roboto"/>
                <a:ea typeface="Roboto"/>
                <a:cs typeface="Roboto"/>
                <a:sym typeface="Roboto"/>
              </a:rPr>
              <a:t>Spørgsmål, kommentarer, ris/ros, eller andet:</a:t>
            </a:r>
            <a:br>
              <a:rPr lang="en-US">
                <a:solidFill>
                  <a:schemeClr val="lt2"/>
                </a:solidFill>
                <a:latin typeface="Roboto"/>
                <a:ea typeface="Roboto"/>
                <a:cs typeface="Roboto"/>
                <a:sym typeface="Roboto"/>
              </a:rPr>
            </a:br>
            <a:r>
              <a:rPr lang="en-US" b="1" u="sng">
                <a:solidFill>
                  <a:schemeClr val="accent5"/>
                </a:solidFill>
                <a:latin typeface="Roboto"/>
                <a:ea typeface="Roboto"/>
                <a:cs typeface="Roboto"/>
                <a:sym typeface="Roboto"/>
                <a:hlinkClick r:id="rId2"/>
              </a:rPr>
              <a:t>andreas.svendsen@gmail.com</a:t>
            </a:r>
            <a:endParaRPr b="1">
              <a:solidFill>
                <a:schemeClr val="lt2"/>
              </a:solidFill>
              <a:latin typeface="Roboto"/>
              <a:ea typeface="Roboto"/>
              <a:cs typeface="Roboto"/>
              <a:sym typeface="Roboto"/>
            </a:endParaRPr>
          </a:p>
          <a:p>
            <a:pPr marL="457200" lvl="0" indent="-317500" algn="l" rtl="0">
              <a:lnSpc>
                <a:spcPct val="115000"/>
              </a:lnSpc>
              <a:spcBef>
                <a:spcPts val="0"/>
              </a:spcBef>
              <a:spcAft>
                <a:spcPts val="0"/>
              </a:spcAft>
              <a:buClr>
                <a:schemeClr val="lt2"/>
              </a:buClr>
              <a:buSzPts val="1400"/>
              <a:buFont typeface="Roboto"/>
              <a:buChar char="●"/>
            </a:pPr>
            <a:r>
              <a:rPr lang="en-US">
                <a:solidFill>
                  <a:schemeClr val="lt2"/>
                </a:solidFill>
                <a:latin typeface="Roboto"/>
                <a:ea typeface="Roboto"/>
                <a:cs typeface="Roboto"/>
                <a:sym typeface="Roboto"/>
              </a:rPr>
              <a:t>Akut?: tlf 42801320</a:t>
            </a:r>
            <a:endParaRPr>
              <a:solidFill>
                <a:schemeClr val="lt2"/>
              </a:solidFill>
              <a:latin typeface="Roboto"/>
              <a:ea typeface="Roboto"/>
              <a:cs typeface="Roboto"/>
              <a:sym typeface="Roboto"/>
            </a:endParaRPr>
          </a:p>
          <a:p>
            <a:pPr marL="457200" lvl="0" indent="-317500" algn="l" rtl="0">
              <a:lnSpc>
                <a:spcPct val="115000"/>
              </a:lnSpc>
              <a:spcBef>
                <a:spcPts val="0"/>
              </a:spcBef>
              <a:spcAft>
                <a:spcPts val="0"/>
              </a:spcAft>
              <a:buClr>
                <a:schemeClr val="lt2"/>
              </a:buClr>
              <a:buSzPts val="1400"/>
              <a:buFont typeface="Roboto"/>
              <a:buChar char="●"/>
            </a:pPr>
            <a:r>
              <a:rPr lang="en-US" b="1" strike="sngStrike">
                <a:solidFill>
                  <a:schemeClr val="lt2"/>
                </a:solidFill>
                <a:latin typeface="Roboto"/>
                <a:ea typeface="Roboto"/>
                <a:cs typeface="Roboto"/>
                <a:sym typeface="Roboto"/>
              </a:rPr>
              <a:t>ItsLearning</a:t>
            </a:r>
            <a:endParaRPr b="1" strike="sngStrike">
              <a:solidFill>
                <a:schemeClr val="lt2"/>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2000"/>
                                        <p:tgtEl>
                                          <p:spTgt spid="89"/>
                                        </p:tgtEl>
                                        <p:attrNameLst>
                                          <p:attrName>ppt_y</p:attrName>
                                        </p:attrNameLst>
                                      </p:cBhvr>
                                      <p:tavLst>
                                        <p:tav tm="0" fmla="">
                                          <p:val>
                                            <p:strVal val="#ppt_y-1"/>
                                          </p:val>
                                        </p:tav>
                                        <p:tav tm="100000" fmla="">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t>Journalkonceptet - fortsat</a:t>
            </a:r>
            <a:endParaRPr lang="en-US"/>
          </a:p>
        </p:txBody>
      </p:sp>
      <p:sp>
        <p:nvSpPr>
          <p:cNvPr id="303" name="Google Shape;303;p43"/>
          <p:cNvSpPr txBox="1"/>
          <p:nvPr/>
        </p:nvSpPr>
        <p:spPr>
          <a:xfrm>
            <a:off x="158700" y="784475"/>
            <a:ext cx="8947500" cy="26721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US" sz="1600" b="1">
                <a:latin typeface="Roboto"/>
                <a:ea typeface="Roboto"/>
                <a:cs typeface="Roboto"/>
                <a:sym typeface="Roboto"/>
              </a:rPr>
              <a:t>Øvrige organsystemer</a:t>
            </a:r>
            <a:endParaRPr sz="1600" b="1">
              <a:latin typeface="Roboto"/>
              <a:ea typeface="Roboto"/>
              <a:cs typeface="Roboto"/>
              <a:sym typeface="Roboto"/>
            </a:endParaRPr>
          </a:p>
          <a:p>
            <a:pPr marL="0" lvl="0" indent="0" algn="l" rtl="0">
              <a:lnSpc>
                <a:spcPct val="130000"/>
              </a:lnSpc>
              <a:spcBef>
                <a:spcPts val="0"/>
              </a:spcBef>
              <a:spcAft>
                <a:spcPts val="0"/>
              </a:spcAft>
              <a:buNone/>
            </a:pPr>
            <a:r>
              <a:rPr lang="en-US" sz="1600">
                <a:latin typeface="Roboto"/>
                <a:ea typeface="Roboto"/>
                <a:cs typeface="Roboto"/>
                <a:sym typeface="Roboto"/>
              </a:rPr>
              <a:t> Oppefra og ned. Patientens subjektive symptomer. </a:t>
            </a:r>
            <a:endParaRPr sz="1600">
              <a:latin typeface="Roboto"/>
              <a:ea typeface="Roboto"/>
              <a:cs typeface="Roboto"/>
              <a:sym typeface="Roboto"/>
            </a:endParaRPr>
          </a:p>
          <a:p>
            <a:pPr marL="457200" lvl="0" indent="-330200" algn="l" rtl="0">
              <a:lnSpc>
                <a:spcPct val="130000"/>
              </a:lnSpc>
              <a:spcBef>
                <a:spcPts val="0"/>
              </a:spcBef>
              <a:spcAft>
                <a:spcPts val="0"/>
              </a:spcAft>
              <a:buSzPts val="1600"/>
              <a:buFont typeface="Roboto"/>
              <a:buChar char="●"/>
            </a:pPr>
            <a:r>
              <a:rPr lang="en-US" sz="1600">
                <a:latin typeface="Roboto"/>
                <a:ea typeface="Roboto"/>
                <a:cs typeface="Roboto"/>
                <a:sym typeface="Roboto"/>
              </a:rPr>
              <a:t> Ved sund og rask patient: ”Systematisk adspurgt, ingen klager”. ”Ingen klager fraset aktuelle”</a:t>
            </a:r>
            <a:endParaRPr sz="1600">
              <a:latin typeface="Roboto"/>
              <a:ea typeface="Roboto"/>
              <a:cs typeface="Roboto"/>
              <a:sym typeface="Roboto"/>
            </a:endParaRPr>
          </a:p>
          <a:p>
            <a:pPr marL="0" lvl="0" indent="0" algn="l" rtl="0">
              <a:lnSpc>
                <a:spcPct val="130000"/>
              </a:lnSpc>
              <a:spcBef>
                <a:spcPts val="0"/>
              </a:spcBef>
              <a:spcAft>
                <a:spcPts val="0"/>
              </a:spcAft>
              <a:buNone/>
            </a:pPr>
            <a:r>
              <a:rPr lang="en-US" sz="1600">
                <a:latin typeface="Roboto"/>
                <a:ea typeface="Roboto"/>
                <a:cs typeface="Roboto"/>
                <a:sym typeface="Roboto"/>
              </a:rPr>
              <a:t> </a:t>
            </a:r>
            <a:endParaRPr sz="1600">
              <a:latin typeface="Roboto"/>
              <a:ea typeface="Roboto"/>
              <a:cs typeface="Roboto"/>
              <a:sym typeface="Roboto"/>
            </a:endParaRPr>
          </a:p>
          <a:p>
            <a:pPr marL="0" lvl="0" indent="0" algn="l" rtl="0">
              <a:lnSpc>
                <a:spcPct val="130000"/>
              </a:lnSpc>
              <a:spcBef>
                <a:spcPts val="0"/>
              </a:spcBef>
              <a:spcAft>
                <a:spcPts val="0"/>
              </a:spcAft>
              <a:buNone/>
            </a:pPr>
            <a:r>
              <a:rPr lang="en-US" sz="1600">
                <a:latin typeface="Roboto"/>
                <a:ea typeface="Roboto"/>
                <a:cs typeface="Roboto"/>
                <a:sym typeface="Roboto"/>
              </a:rPr>
              <a:t> </a:t>
            </a:r>
            <a:endParaRPr sz="1600">
              <a:latin typeface="Roboto"/>
              <a:ea typeface="Roboto"/>
              <a:cs typeface="Roboto"/>
              <a:sym typeface="Roboto"/>
            </a:endParaRPr>
          </a:p>
          <a:p>
            <a:pPr marL="0" lvl="0" indent="0" algn="l" rtl="0">
              <a:lnSpc>
                <a:spcPct val="130000"/>
              </a:lnSpc>
              <a:spcBef>
                <a:spcPts val="0"/>
              </a:spcBef>
              <a:spcAft>
                <a:spcPts val="0"/>
              </a:spcAft>
              <a:buNone/>
            </a:pPr>
            <a:endParaRPr sz="1600">
              <a:latin typeface="Roboto"/>
              <a:ea typeface="Roboto"/>
              <a:cs typeface="Roboto"/>
              <a:sym typeface="Roboto"/>
            </a:endParaRPr>
          </a:p>
          <a:p>
            <a:pPr marL="0" lvl="0" indent="0" algn="l" rtl="0">
              <a:lnSpc>
                <a:spcPct val="130000"/>
              </a:lnSpc>
              <a:spcBef>
                <a:spcPts val="0"/>
              </a:spcBef>
              <a:spcAft>
                <a:spcPts val="0"/>
              </a:spcAft>
              <a:buNone/>
            </a:pPr>
            <a:endParaRPr sz="1600">
              <a:latin typeface="Roboto"/>
              <a:ea typeface="Roboto"/>
              <a:cs typeface="Roboto"/>
              <a:sym typeface="Roboto"/>
            </a:endParaRPr>
          </a:p>
        </p:txBody>
      </p:sp>
      <p:pic>
        <p:nvPicPr>
          <p:cNvPr id="304" name="Google Shape;304;p43"/>
          <p:cNvPicPr preferRelativeResize="0"/>
          <p:nvPr/>
        </p:nvPicPr>
        <p:blipFill rotWithShape="1">
          <a:blip r:embed="rId1"/>
          <a:srcRect/>
          <a:stretch>
            <a:fillRect/>
          </a:stretch>
        </p:blipFill>
        <p:spPr>
          <a:xfrm>
            <a:off x="1742277" y="1965225"/>
            <a:ext cx="6039149" cy="3125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sp>
        <p:nvSpPr>
          <p:cNvPr id="309" name="Google Shape;309;p44"/>
          <p:cNvSpPr txBox="1"/>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t>Journalkonceptet - fortsat</a:t>
            </a:r>
            <a:endParaRPr lang="en-US"/>
          </a:p>
        </p:txBody>
      </p:sp>
      <p:pic>
        <p:nvPicPr>
          <p:cNvPr id="310" name="Google Shape;310;p44" descr="Blodprøve kan afsløre, om du risikerer hjertesvigt -"/>
          <p:cNvPicPr preferRelativeResize="0"/>
          <p:nvPr/>
        </p:nvPicPr>
        <p:blipFill rotWithShape="1">
          <a:blip r:embed="rId1"/>
          <a:srcRect/>
          <a:stretch>
            <a:fillRect/>
          </a:stretch>
        </p:blipFill>
        <p:spPr>
          <a:xfrm>
            <a:off x="4969747" y="3352759"/>
            <a:ext cx="4174250" cy="1670592"/>
          </a:xfrm>
          <a:prstGeom prst="rect">
            <a:avLst/>
          </a:prstGeom>
          <a:noFill/>
          <a:ln>
            <a:noFill/>
          </a:ln>
        </p:spPr>
      </p:pic>
      <p:pic>
        <p:nvPicPr>
          <p:cNvPr id="311" name="Google Shape;311;p44" descr="Brand: Apex cardiaco vi Multi- Parameter Patient Monitor, Display Size:  12.1, LCD"/>
          <p:cNvPicPr preferRelativeResize="0"/>
          <p:nvPr/>
        </p:nvPicPr>
        <p:blipFill rotWithShape="1">
          <a:blip r:embed="rId2"/>
          <a:srcRect/>
          <a:stretch>
            <a:fillRect/>
          </a:stretch>
        </p:blipFill>
        <p:spPr>
          <a:xfrm>
            <a:off x="5643455" y="687426"/>
            <a:ext cx="2550662" cy="2364695"/>
          </a:xfrm>
          <a:prstGeom prst="rect">
            <a:avLst/>
          </a:prstGeom>
          <a:noFill/>
          <a:ln>
            <a:noFill/>
          </a:ln>
        </p:spPr>
      </p:pic>
      <p:sp>
        <p:nvSpPr>
          <p:cNvPr id="312" name="Google Shape;312;p44"/>
          <p:cNvSpPr txBox="1"/>
          <p:nvPr/>
        </p:nvSpPr>
        <p:spPr>
          <a:xfrm>
            <a:off x="158700" y="784475"/>
            <a:ext cx="8947500" cy="4607400"/>
          </a:xfrm>
          <a:prstGeom prst="rect">
            <a:avLst/>
          </a:prstGeom>
          <a:noFill/>
          <a:ln>
            <a:noFill/>
          </a:ln>
        </p:spPr>
        <p:txBody>
          <a:bodyPr spcFirstLastPara="1" wrap="square" lIns="91425" tIns="91425" rIns="91425" bIns="91425" anchor="t" anchorCtr="0">
            <a:spAutoFit/>
          </a:bodyPr>
          <a:lstStyle/>
          <a:p>
            <a:pPr marL="228600" lvl="0" indent="-209550" algn="l" rtl="0">
              <a:lnSpc>
                <a:spcPct val="70000"/>
              </a:lnSpc>
              <a:spcBef>
                <a:spcPts val="0"/>
              </a:spcBef>
              <a:spcAft>
                <a:spcPts val="0"/>
              </a:spcAft>
              <a:buSzPts val="2100"/>
              <a:buChar char="•"/>
            </a:pPr>
            <a:r>
              <a:rPr lang="en-US" sz="2100" b="1">
                <a:latin typeface="Calibri"/>
                <a:ea typeface="Calibri"/>
                <a:cs typeface="Calibri"/>
                <a:sym typeface="Calibri"/>
              </a:rPr>
              <a:t>Objektivt</a:t>
            </a:r>
            <a:endParaRPr sz="2100"/>
          </a:p>
          <a:p>
            <a:pPr marL="685800" lvl="1" indent="-209550" algn="l" rtl="0">
              <a:lnSpc>
                <a:spcPct val="70000"/>
              </a:lnSpc>
              <a:spcBef>
                <a:spcPts val="500"/>
              </a:spcBef>
              <a:spcAft>
                <a:spcPts val="0"/>
              </a:spcAft>
              <a:buSzPts val="1500"/>
              <a:buChar char="•"/>
            </a:pPr>
            <a:r>
              <a:rPr lang="en-US" sz="1500">
                <a:latin typeface="Calibri"/>
                <a:ea typeface="Calibri"/>
                <a:cs typeface="Calibri"/>
                <a:sym typeface="Calibri"/>
              </a:rPr>
              <a:t>Objektiv undersøgelse – fokuseret! </a:t>
            </a:r>
            <a:endParaRPr sz="1500"/>
          </a:p>
          <a:p>
            <a:pPr marL="685800" lvl="1" indent="-209550" algn="l" rtl="0">
              <a:lnSpc>
                <a:spcPct val="70000"/>
              </a:lnSpc>
              <a:spcBef>
                <a:spcPts val="500"/>
              </a:spcBef>
              <a:spcAft>
                <a:spcPts val="0"/>
              </a:spcAft>
              <a:buSzPts val="1500"/>
              <a:buChar char="•"/>
            </a:pPr>
            <a:r>
              <a:rPr lang="en-US" sz="1500">
                <a:latin typeface="Calibri"/>
                <a:ea typeface="Calibri"/>
                <a:cs typeface="Calibri"/>
                <a:sym typeface="Calibri"/>
              </a:rPr>
              <a:t>Oppefra og ned (igen) </a:t>
            </a:r>
            <a:endParaRPr sz="1500"/>
          </a:p>
          <a:p>
            <a:pPr marL="685800" lvl="1" indent="-228600" algn="l" rtl="0">
              <a:lnSpc>
                <a:spcPct val="70000"/>
              </a:lnSpc>
              <a:spcBef>
                <a:spcPts val="500"/>
              </a:spcBef>
              <a:spcAft>
                <a:spcPts val="0"/>
              </a:spcAft>
              <a:buSzPts val="1800"/>
              <a:buChar char="•"/>
            </a:pPr>
            <a:r>
              <a:rPr lang="en-US" sz="1500">
                <a:solidFill>
                  <a:srgbClr val="FF0000"/>
                </a:solidFill>
                <a:latin typeface="Calibri"/>
                <a:ea typeface="Calibri"/>
                <a:cs typeface="Calibri"/>
                <a:sym typeface="Calibri"/>
              </a:rPr>
              <a:t>Vitalparametre </a:t>
            </a:r>
            <a:r>
              <a:rPr lang="en-US" sz="1700">
                <a:latin typeface="Calibri"/>
                <a:ea typeface="Calibri"/>
                <a:cs typeface="Calibri"/>
                <a:sym typeface="Calibri"/>
              </a:rPr>
              <a:t>- </a:t>
            </a:r>
            <a:r>
              <a:rPr lang="en-US" sz="1500">
                <a:latin typeface="Calibri"/>
                <a:ea typeface="Calibri"/>
                <a:cs typeface="Calibri"/>
                <a:sym typeface="Calibri"/>
              </a:rPr>
              <a:t>Kan i nævne dem? </a:t>
            </a:r>
            <a:endParaRPr sz="1500"/>
          </a:p>
          <a:p>
            <a:pPr marL="1143000" lvl="2" indent="-209550" algn="l" rtl="0">
              <a:lnSpc>
                <a:spcPct val="70000"/>
              </a:lnSpc>
              <a:spcBef>
                <a:spcPts val="500"/>
              </a:spcBef>
              <a:spcAft>
                <a:spcPts val="0"/>
              </a:spcAft>
              <a:buSzPts val="1300"/>
              <a:buChar char="•"/>
            </a:pPr>
            <a:r>
              <a:rPr lang="en-US" sz="1300">
                <a:latin typeface="Calibri"/>
                <a:ea typeface="Calibri"/>
                <a:cs typeface="Calibri"/>
                <a:sym typeface="Calibri"/>
              </a:rPr>
              <a:t>Puls</a:t>
            </a:r>
            <a:endParaRPr sz="1300"/>
          </a:p>
          <a:p>
            <a:pPr marL="1143000" lvl="2" indent="-209550" algn="l" rtl="0">
              <a:lnSpc>
                <a:spcPct val="70000"/>
              </a:lnSpc>
              <a:spcBef>
                <a:spcPts val="500"/>
              </a:spcBef>
              <a:spcAft>
                <a:spcPts val="0"/>
              </a:spcAft>
              <a:buSzPts val="1300"/>
              <a:buChar char="•"/>
            </a:pPr>
            <a:r>
              <a:rPr lang="en-US" sz="1300">
                <a:latin typeface="Calibri"/>
                <a:ea typeface="Calibri"/>
                <a:cs typeface="Calibri"/>
                <a:sym typeface="Calibri"/>
              </a:rPr>
              <a:t>BT </a:t>
            </a:r>
            <a:endParaRPr sz="1300"/>
          </a:p>
          <a:p>
            <a:pPr marL="1143000" lvl="2" indent="-209550" algn="l" rtl="0">
              <a:lnSpc>
                <a:spcPct val="70000"/>
              </a:lnSpc>
              <a:spcBef>
                <a:spcPts val="500"/>
              </a:spcBef>
              <a:spcAft>
                <a:spcPts val="0"/>
              </a:spcAft>
              <a:buSzPts val="1300"/>
              <a:buChar char="•"/>
            </a:pPr>
            <a:r>
              <a:rPr lang="en-US" sz="1300">
                <a:latin typeface="Calibri"/>
                <a:ea typeface="Calibri"/>
                <a:cs typeface="Calibri"/>
                <a:sym typeface="Calibri"/>
              </a:rPr>
              <a:t>RF</a:t>
            </a:r>
            <a:endParaRPr sz="1300"/>
          </a:p>
          <a:p>
            <a:pPr marL="1143000" lvl="2" indent="-209550" algn="l" rtl="0">
              <a:lnSpc>
                <a:spcPct val="70000"/>
              </a:lnSpc>
              <a:spcBef>
                <a:spcPts val="500"/>
              </a:spcBef>
              <a:spcAft>
                <a:spcPts val="0"/>
              </a:spcAft>
              <a:buSzPts val="1300"/>
              <a:buChar char="•"/>
            </a:pPr>
            <a:r>
              <a:rPr lang="en-US" sz="1300">
                <a:latin typeface="Calibri"/>
                <a:ea typeface="Calibri"/>
                <a:cs typeface="Calibri"/>
                <a:sym typeface="Calibri"/>
              </a:rPr>
              <a:t>SAT </a:t>
            </a:r>
            <a:endParaRPr sz="1300"/>
          </a:p>
          <a:p>
            <a:pPr marL="1143000" lvl="2" indent="-209550" algn="l" rtl="0">
              <a:lnSpc>
                <a:spcPct val="70000"/>
              </a:lnSpc>
              <a:spcBef>
                <a:spcPts val="500"/>
              </a:spcBef>
              <a:spcAft>
                <a:spcPts val="0"/>
              </a:spcAft>
              <a:buSzPts val="1300"/>
              <a:buChar char="•"/>
            </a:pPr>
            <a:r>
              <a:rPr lang="en-US" sz="1300">
                <a:latin typeface="Calibri"/>
                <a:ea typeface="Calibri"/>
                <a:cs typeface="Calibri"/>
                <a:sym typeface="Calibri"/>
              </a:rPr>
              <a:t>TP </a:t>
            </a:r>
            <a:endParaRPr sz="1300"/>
          </a:p>
          <a:p>
            <a:pPr marL="1143000" lvl="2" indent="-209550" algn="l" rtl="0">
              <a:lnSpc>
                <a:spcPct val="70000"/>
              </a:lnSpc>
              <a:spcBef>
                <a:spcPts val="500"/>
              </a:spcBef>
              <a:spcAft>
                <a:spcPts val="0"/>
              </a:spcAft>
              <a:buSzPts val="1300"/>
              <a:buChar char="•"/>
            </a:pPr>
            <a:r>
              <a:rPr lang="en-US" sz="1300">
                <a:latin typeface="Calibri"/>
                <a:ea typeface="Calibri"/>
                <a:cs typeface="Calibri"/>
                <a:sym typeface="Calibri"/>
              </a:rPr>
              <a:t>(GCS)</a:t>
            </a:r>
            <a:endParaRPr sz="1300"/>
          </a:p>
          <a:p>
            <a:pPr marL="685800" lvl="1" indent="-209550" algn="l" rtl="0">
              <a:lnSpc>
                <a:spcPct val="70000"/>
              </a:lnSpc>
              <a:spcBef>
                <a:spcPts val="500"/>
              </a:spcBef>
              <a:spcAft>
                <a:spcPts val="0"/>
              </a:spcAft>
              <a:buSzPts val="1500"/>
              <a:buChar char="•"/>
            </a:pPr>
            <a:r>
              <a:rPr lang="en-US" sz="1500">
                <a:latin typeface="Calibri"/>
                <a:ea typeface="Calibri"/>
                <a:cs typeface="Calibri"/>
                <a:sym typeface="Calibri"/>
              </a:rPr>
              <a:t>Almentilstand </a:t>
            </a:r>
            <a:endParaRPr sz="1500"/>
          </a:p>
          <a:p>
            <a:pPr marL="1143000" lvl="2" indent="-209550" algn="l" rtl="0">
              <a:lnSpc>
                <a:spcPct val="70000"/>
              </a:lnSpc>
              <a:spcBef>
                <a:spcPts val="500"/>
              </a:spcBef>
              <a:spcAft>
                <a:spcPts val="0"/>
              </a:spcAft>
              <a:buSzPts val="1300"/>
              <a:buChar char="•"/>
            </a:pPr>
            <a:r>
              <a:rPr lang="en-US" sz="1300">
                <a:latin typeface="Calibri"/>
                <a:ea typeface="Calibri"/>
                <a:cs typeface="Calibri"/>
                <a:sym typeface="Calibri"/>
              </a:rPr>
              <a:t>Upåvirket/akut påvirket/kronisk præget </a:t>
            </a:r>
            <a:endParaRPr sz="1300"/>
          </a:p>
          <a:p>
            <a:pPr marL="1143000" lvl="2" indent="-209550" algn="l" rtl="0">
              <a:lnSpc>
                <a:spcPct val="70000"/>
              </a:lnSpc>
              <a:spcBef>
                <a:spcPts val="500"/>
              </a:spcBef>
              <a:spcAft>
                <a:spcPts val="0"/>
              </a:spcAft>
              <a:buSzPts val="1300"/>
              <a:buChar char="•"/>
            </a:pPr>
            <a:r>
              <a:rPr lang="en-US" sz="1300">
                <a:latin typeface="Calibri"/>
                <a:ea typeface="Calibri"/>
                <a:cs typeface="Calibri"/>
                <a:sym typeface="Calibri"/>
              </a:rPr>
              <a:t>Bevidsthedsniveau – fx VKO x3 </a:t>
            </a:r>
            <a:endParaRPr sz="1300"/>
          </a:p>
          <a:p>
            <a:pPr marL="1143000" lvl="2" indent="-209550" algn="l" rtl="0">
              <a:lnSpc>
                <a:spcPct val="70000"/>
              </a:lnSpc>
              <a:spcBef>
                <a:spcPts val="500"/>
              </a:spcBef>
              <a:spcAft>
                <a:spcPts val="0"/>
              </a:spcAft>
              <a:buSzPts val="1300"/>
              <a:buChar char="•"/>
            </a:pPr>
            <a:r>
              <a:rPr lang="en-US" sz="1300">
                <a:latin typeface="Calibri"/>
                <a:ea typeface="Calibri"/>
                <a:cs typeface="Calibri"/>
                <a:sym typeface="Calibri"/>
              </a:rPr>
              <a:t>Fx ”varm og tør, pæne farver” eller ”kold og klamtsvedende” </a:t>
            </a:r>
            <a:endParaRPr sz="1300"/>
          </a:p>
          <a:p>
            <a:pPr marL="228600" lvl="0" indent="-209550" algn="l" rtl="0">
              <a:lnSpc>
                <a:spcPct val="70000"/>
              </a:lnSpc>
              <a:spcBef>
                <a:spcPts val="1000"/>
              </a:spcBef>
              <a:spcAft>
                <a:spcPts val="0"/>
              </a:spcAft>
              <a:buSzPts val="2100"/>
              <a:buChar char="•"/>
            </a:pPr>
            <a:r>
              <a:rPr lang="en-US" sz="2100" b="1">
                <a:latin typeface="Calibri"/>
                <a:ea typeface="Calibri"/>
                <a:cs typeface="Calibri"/>
                <a:sym typeface="Calibri"/>
              </a:rPr>
              <a:t>Paraklinik</a:t>
            </a:r>
            <a:endParaRPr sz="2100"/>
          </a:p>
          <a:p>
            <a:pPr marL="685800" lvl="1" indent="-209550" algn="l" rtl="0">
              <a:lnSpc>
                <a:spcPct val="70000"/>
              </a:lnSpc>
              <a:spcBef>
                <a:spcPts val="500"/>
              </a:spcBef>
              <a:spcAft>
                <a:spcPts val="0"/>
              </a:spcAft>
              <a:buSzPts val="1500"/>
              <a:buChar char="•"/>
            </a:pPr>
            <a:r>
              <a:rPr lang="en-US" sz="1500">
                <a:latin typeface="Calibri"/>
                <a:ea typeface="Calibri"/>
                <a:cs typeface="Calibri"/>
                <a:sym typeface="Calibri"/>
              </a:rPr>
              <a:t>Blodprøver</a:t>
            </a:r>
            <a:endParaRPr sz="1500"/>
          </a:p>
          <a:p>
            <a:pPr marL="685800" lvl="1" indent="-209550" algn="l" rtl="0">
              <a:lnSpc>
                <a:spcPct val="70000"/>
              </a:lnSpc>
              <a:spcBef>
                <a:spcPts val="500"/>
              </a:spcBef>
              <a:spcAft>
                <a:spcPts val="0"/>
              </a:spcAft>
              <a:buSzPts val="1500"/>
              <a:buChar char="•"/>
            </a:pPr>
            <a:r>
              <a:rPr lang="en-US" sz="1500">
                <a:latin typeface="Calibri"/>
                <a:ea typeface="Calibri"/>
                <a:cs typeface="Calibri"/>
                <a:sym typeface="Calibri"/>
              </a:rPr>
              <a:t>Billeddiagnostik </a:t>
            </a:r>
            <a:endParaRPr sz="1500"/>
          </a:p>
          <a:p>
            <a:pPr marL="685800" lvl="1" indent="-209550" algn="l" rtl="0">
              <a:lnSpc>
                <a:spcPct val="70000"/>
              </a:lnSpc>
              <a:spcBef>
                <a:spcPts val="500"/>
              </a:spcBef>
              <a:spcAft>
                <a:spcPts val="0"/>
              </a:spcAft>
              <a:buSzPts val="1500"/>
              <a:buChar char="•"/>
            </a:pPr>
            <a:r>
              <a:rPr lang="en-US" sz="1500">
                <a:latin typeface="Calibri"/>
                <a:ea typeface="Calibri"/>
                <a:cs typeface="Calibri"/>
                <a:sym typeface="Calibri"/>
              </a:rPr>
              <a:t>Biopsier mv. </a:t>
            </a:r>
            <a:endParaRPr sz="1500"/>
          </a:p>
          <a:p>
            <a:pPr marL="0" lvl="0" indent="0" algn="l" rtl="0">
              <a:lnSpc>
                <a:spcPct val="70000"/>
              </a:lnSpc>
              <a:spcBef>
                <a:spcPts val="500"/>
              </a:spcBef>
              <a:spcAft>
                <a:spcPts val="0"/>
              </a:spcAft>
              <a:buNone/>
            </a:pPr>
            <a:endParaRPr sz="1200"/>
          </a:p>
          <a:p>
            <a:pPr marL="0" lvl="0" indent="0" algn="l" rtl="0">
              <a:lnSpc>
                <a:spcPct val="130000"/>
              </a:lnSpc>
              <a:spcBef>
                <a:spcPts val="0"/>
              </a:spcBef>
              <a:spcAft>
                <a:spcPts val="0"/>
              </a:spcAft>
              <a:buNone/>
            </a:pPr>
            <a:endParaRPr sz="1300" b="1">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2">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2">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12">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12">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2">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12">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2">
                                            <p:txEl>
                                              <p:pRg st="18" end="1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12">
                                            <p:txEl>
                                              <p:pRg st="19" end="1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16" name="Shape 316"/>
        <p:cNvGrpSpPr/>
        <p:nvPr/>
      </p:nvGrpSpPr>
      <p:grpSpPr>
        <a:xfrm>
          <a:off x="0" y="0"/>
          <a:ext cx="0" cy="0"/>
          <a:chOff x="0" y="0"/>
          <a:chExt cx="0" cy="0"/>
        </a:xfrm>
      </p:grpSpPr>
      <p:pic>
        <p:nvPicPr>
          <p:cNvPr id="317" name="Google Shape;317;p45" descr="Patient: Stop jagten på diagnoser"/>
          <p:cNvPicPr preferRelativeResize="0"/>
          <p:nvPr/>
        </p:nvPicPr>
        <p:blipFill rotWithShape="1">
          <a:blip r:embed="rId1"/>
          <a:srcRect/>
          <a:stretch>
            <a:fillRect/>
          </a:stretch>
        </p:blipFill>
        <p:spPr>
          <a:xfrm>
            <a:off x="5644900" y="2343400"/>
            <a:ext cx="3499101" cy="2333874"/>
          </a:xfrm>
          <a:prstGeom prst="rect">
            <a:avLst/>
          </a:prstGeom>
          <a:noFill/>
          <a:ln>
            <a:noFill/>
          </a:ln>
        </p:spPr>
      </p:pic>
      <p:sp>
        <p:nvSpPr>
          <p:cNvPr id="318" name="Google Shape;318;p45"/>
          <p:cNvSpPr txBox="1"/>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t>Journalkonceptet - fortsat</a:t>
            </a:r>
            <a:endParaRPr lang="en-US"/>
          </a:p>
        </p:txBody>
      </p:sp>
      <p:sp>
        <p:nvSpPr>
          <p:cNvPr id="319" name="Google Shape;319;p45"/>
          <p:cNvSpPr txBox="1"/>
          <p:nvPr/>
        </p:nvSpPr>
        <p:spPr>
          <a:xfrm>
            <a:off x="158700" y="784475"/>
            <a:ext cx="5567100" cy="3219900"/>
          </a:xfrm>
          <a:prstGeom prst="rect">
            <a:avLst/>
          </a:prstGeom>
          <a:noFill/>
          <a:ln>
            <a:noFill/>
          </a:ln>
        </p:spPr>
        <p:txBody>
          <a:bodyPr spcFirstLastPara="1" wrap="square" lIns="91425" tIns="91425" rIns="91425" bIns="91425" anchor="t" anchorCtr="0">
            <a:spAutoFit/>
          </a:bodyPr>
          <a:lstStyle/>
          <a:p>
            <a:pPr marL="228600" lvl="0" indent="-228600" algn="l" rtl="0">
              <a:lnSpc>
                <a:spcPct val="90000"/>
              </a:lnSpc>
              <a:spcBef>
                <a:spcPts val="0"/>
              </a:spcBef>
              <a:spcAft>
                <a:spcPts val="0"/>
              </a:spcAft>
              <a:buSzPts val="2800"/>
              <a:buChar char="•"/>
            </a:pPr>
            <a:r>
              <a:rPr lang="en-US" sz="2800" b="1">
                <a:latin typeface="Calibri"/>
                <a:ea typeface="Calibri"/>
                <a:cs typeface="Calibri"/>
                <a:sym typeface="Calibri"/>
              </a:rPr>
              <a:t>Konklusion og plan</a:t>
            </a:r>
            <a:r>
              <a:rPr lang="en-US" sz="2800">
                <a:latin typeface="Calibri"/>
                <a:ea typeface="Calibri"/>
                <a:cs typeface="Calibri"/>
                <a:sym typeface="Calibri"/>
              </a:rPr>
              <a:t> </a:t>
            </a:r>
            <a:endParaRPr sz="2800"/>
          </a:p>
          <a:p>
            <a:pPr marL="685800" lvl="1" indent="-228600" algn="l" rtl="0">
              <a:lnSpc>
                <a:spcPct val="90000"/>
              </a:lnSpc>
              <a:spcBef>
                <a:spcPts val="500"/>
              </a:spcBef>
              <a:spcAft>
                <a:spcPts val="0"/>
              </a:spcAft>
              <a:buSzPts val="2400"/>
              <a:buChar char="•"/>
            </a:pPr>
            <a:r>
              <a:rPr lang="en-US" sz="2400">
                <a:latin typeface="Calibri"/>
                <a:ea typeface="Calibri"/>
                <a:cs typeface="Calibri"/>
                <a:sym typeface="Calibri"/>
              </a:rPr>
              <a:t>Opsummering af de vigtigste ting fra anamnese, objektiv undersøgelse og paraklinik </a:t>
            </a:r>
            <a:endParaRPr sz="2400"/>
          </a:p>
          <a:p>
            <a:pPr marL="685800" lvl="1" indent="-228600" algn="l" rtl="0">
              <a:lnSpc>
                <a:spcPct val="90000"/>
              </a:lnSpc>
              <a:spcBef>
                <a:spcPts val="500"/>
              </a:spcBef>
              <a:spcAft>
                <a:spcPts val="0"/>
              </a:spcAft>
              <a:buSzPts val="2400"/>
              <a:buChar char="•"/>
            </a:pPr>
            <a:r>
              <a:rPr lang="en-US" sz="2400" u="sng">
                <a:latin typeface="Calibri"/>
                <a:ea typeface="Calibri"/>
                <a:cs typeface="Calibri"/>
                <a:sym typeface="Calibri"/>
              </a:rPr>
              <a:t>Sundhedspersonens vurdering </a:t>
            </a:r>
            <a:endParaRPr sz="2400"/>
          </a:p>
          <a:p>
            <a:pPr marL="685800" lvl="1" indent="-228600" algn="l" rtl="0">
              <a:lnSpc>
                <a:spcPct val="90000"/>
              </a:lnSpc>
              <a:spcBef>
                <a:spcPts val="500"/>
              </a:spcBef>
              <a:spcAft>
                <a:spcPts val="0"/>
              </a:spcAft>
              <a:buSzPts val="2400"/>
              <a:buChar char="•"/>
            </a:pPr>
            <a:r>
              <a:rPr lang="en-US" sz="2400">
                <a:latin typeface="Calibri"/>
                <a:ea typeface="Calibri"/>
                <a:cs typeface="Calibri"/>
                <a:sym typeface="Calibri"/>
              </a:rPr>
              <a:t>Tentativ diagnose </a:t>
            </a:r>
            <a:endParaRPr sz="2400"/>
          </a:p>
          <a:p>
            <a:pPr marL="685800" lvl="1" indent="-228600" algn="l" rtl="0">
              <a:lnSpc>
                <a:spcPct val="90000"/>
              </a:lnSpc>
              <a:spcBef>
                <a:spcPts val="500"/>
              </a:spcBef>
              <a:spcAft>
                <a:spcPts val="0"/>
              </a:spcAft>
              <a:buSzPts val="2400"/>
              <a:buChar char="•"/>
            </a:pPr>
            <a:r>
              <a:rPr lang="en-US" sz="2400">
                <a:latin typeface="Calibri"/>
                <a:ea typeface="Calibri"/>
                <a:cs typeface="Calibri"/>
                <a:sym typeface="Calibri"/>
              </a:rPr>
              <a:t>Plan for videre udredning/behandling </a:t>
            </a:r>
            <a:endParaRPr sz="2400"/>
          </a:p>
          <a:p>
            <a:pPr marL="685800" lvl="1" indent="-228600" algn="l" rtl="0">
              <a:lnSpc>
                <a:spcPct val="90000"/>
              </a:lnSpc>
              <a:spcBef>
                <a:spcPts val="500"/>
              </a:spcBef>
              <a:spcAft>
                <a:spcPts val="0"/>
              </a:spcAft>
              <a:buSzPts val="2400"/>
              <a:buChar char="•"/>
            </a:pPr>
            <a:r>
              <a:rPr lang="en-US" sz="2400">
                <a:latin typeface="Calibri"/>
                <a:ea typeface="Calibri"/>
                <a:cs typeface="Calibri"/>
                <a:sym typeface="Calibri"/>
              </a:rPr>
              <a:t>Ordinationer </a:t>
            </a:r>
            <a:endParaRPr sz="2100" b="1">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23" name="Shape 323"/>
        <p:cNvGrpSpPr/>
        <p:nvPr/>
      </p:nvGrpSpPr>
      <p:grpSpPr>
        <a:xfrm>
          <a:off x="0" y="0"/>
          <a:ext cx="0" cy="0"/>
          <a:chOff x="0" y="0"/>
          <a:chExt cx="0" cy="0"/>
        </a:xfrm>
      </p:grpSpPr>
      <p:pic>
        <p:nvPicPr>
          <p:cNvPr id="324" name="Google Shape;324;p46" descr="7 svar skulle fjerne enhver tvivl… | Borgere i Norddjurs – Viden om  kæmpevindmøller"/>
          <p:cNvPicPr preferRelativeResize="0"/>
          <p:nvPr/>
        </p:nvPicPr>
        <p:blipFill rotWithShape="1">
          <a:blip r:embed="rId1"/>
          <a:srcRect/>
          <a:stretch>
            <a:fillRect/>
          </a:stretch>
        </p:blipFill>
        <p:spPr>
          <a:xfrm rot="-7">
            <a:off x="6274732" y="2483953"/>
            <a:ext cx="2706537" cy="2001295"/>
          </a:xfrm>
          <a:prstGeom prst="rect">
            <a:avLst/>
          </a:prstGeom>
          <a:noFill/>
          <a:ln>
            <a:noFill/>
          </a:ln>
        </p:spPr>
      </p:pic>
      <p:sp>
        <p:nvSpPr>
          <p:cNvPr id="325" name="Google Shape;325;p46"/>
          <p:cNvSpPr txBox="1"/>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t>God eller dårlig journaltekst? Hvorfor? </a:t>
            </a:r>
            <a:endParaRPr lang="en-US"/>
          </a:p>
        </p:txBody>
      </p:sp>
      <p:sp>
        <p:nvSpPr>
          <p:cNvPr id="326" name="Google Shape;326;p46"/>
          <p:cNvSpPr txBox="1"/>
          <p:nvPr/>
        </p:nvSpPr>
        <p:spPr>
          <a:xfrm>
            <a:off x="158700" y="784475"/>
            <a:ext cx="8883000" cy="4225200"/>
          </a:xfrm>
          <a:prstGeom prst="rect">
            <a:avLst/>
          </a:prstGeom>
          <a:noFill/>
          <a:ln>
            <a:noFill/>
          </a:ln>
        </p:spPr>
        <p:txBody>
          <a:bodyPr spcFirstLastPara="1" wrap="square" lIns="91425" tIns="91425" rIns="91425" bIns="91425" anchor="t" anchorCtr="0">
            <a:spAutoFit/>
          </a:bodyPr>
          <a:lstStyle/>
          <a:p>
            <a:pPr marL="457200" lvl="0" indent="-342900" algn="l" rtl="0">
              <a:lnSpc>
                <a:spcPct val="70000"/>
              </a:lnSpc>
              <a:spcBef>
                <a:spcPts val="0"/>
              </a:spcBef>
              <a:spcAft>
                <a:spcPts val="0"/>
              </a:spcAft>
              <a:buSzPts val="1800"/>
              <a:buChar char="•"/>
            </a:pPr>
            <a:r>
              <a:rPr lang="en-US" sz="1800" b="1">
                <a:latin typeface="Calibri"/>
                <a:ea typeface="Calibri"/>
                <a:cs typeface="Calibri"/>
                <a:sym typeface="Calibri"/>
              </a:rPr>
              <a:t>Rygning: </a:t>
            </a:r>
            <a:endParaRPr sz="1800"/>
          </a:p>
          <a:p>
            <a:pPr marL="914400" lvl="1" indent="-323850" algn="l" rtl="0">
              <a:lnSpc>
                <a:spcPct val="70000"/>
              </a:lnSpc>
              <a:spcBef>
                <a:spcPts val="500"/>
              </a:spcBef>
              <a:spcAft>
                <a:spcPts val="0"/>
              </a:spcAft>
              <a:buSzPts val="1500"/>
              <a:buChar char="•"/>
            </a:pPr>
            <a:r>
              <a:rPr lang="en-US" sz="1500">
                <a:latin typeface="Calibri"/>
                <a:ea typeface="Calibri"/>
                <a:cs typeface="Calibri"/>
                <a:sym typeface="Calibri"/>
              </a:rPr>
              <a:t>”Ryger som en skorsten”. </a:t>
            </a:r>
            <a:endParaRPr sz="1500"/>
          </a:p>
          <a:p>
            <a:pPr marL="914400" lvl="1" indent="-323850" algn="l" rtl="0">
              <a:lnSpc>
                <a:spcPct val="70000"/>
              </a:lnSpc>
              <a:spcBef>
                <a:spcPts val="500"/>
              </a:spcBef>
              <a:spcAft>
                <a:spcPts val="0"/>
              </a:spcAft>
              <a:buSzPts val="1500"/>
              <a:buChar char="•"/>
            </a:pPr>
            <a:r>
              <a:rPr lang="en-US" sz="1500">
                <a:latin typeface="Calibri"/>
                <a:ea typeface="Calibri"/>
                <a:cs typeface="Calibri"/>
                <a:sym typeface="Calibri"/>
              </a:rPr>
              <a:t>”Ryger ca. 2 pakker dagligt gennem 15 år svt. 30 pakkeår”. </a:t>
            </a:r>
            <a:endParaRPr sz="1500"/>
          </a:p>
          <a:p>
            <a:pPr marL="457200" lvl="0" indent="-342900" algn="l" rtl="0">
              <a:lnSpc>
                <a:spcPct val="70000"/>
              </a:lnSpc>
              <a:spcBef>
                <a:spcPts val="1000"/>
              </a:spcBef>
              <a:spcAft>
                <a:spcPts val="0"/>
              </a:spcAft>
              <a:buSzPts val="1800"/>
              <a:buChar char="•"/>
            </a:pPr>
            <a:r>
              <a:rPr lang="en-US" sz="1800" b="1">
                <a:latin typeface="Calibri"/>
                <a:ea typeface="Calibri"/>
                <a:cs typeface="Calibri"/>
                <a:sym typeface="Calibri"/>
              </a:rPr>
              <a:t>Alkohol: </a:t>
            </a:r>
            <a:endParaRPr sz="1800"/>
          </a:p>
          <a:p>
            <a:pPr marL="914400" lvl="1" indent="-323850" algn="l" rtl="0">
              <a:lnSpc>
                <a:spcPct val="70000"/>
              </a:lnSpc>
              <a:spcBef>
                <a:spcPts val="500"/>
              </a:spcBef>
              <a:spcAft>
                <a:spcPts val="0"/>
              </a:spcAft>
              <a:buSzPts val="1500"/>
              <a:buChar char="•"/>
            </a:pPr>
            <a:r>
              <a:rPr lang="en-US" sz="1500">
                <a:latin typeface="Calibri"/>
                <a:ea typeface="Calibri"/>
                <a:cs typeface="Calibri"/>
                <a:sym typeface="Calibri"/>
              </a:rPr>
              <a:t>”Alkoholiker gennem 30 år”. </a:t>
            </a:r>
            <a:endParaRPr sz="1500"/>
          </a:p>
          <a:p>
            <a:pPr marL="914400" lvl="1" indent="-323850" algn="l" rtl="0">
              <a:lnSpc>
                <a:spcPct val="70000"/>
              </a:lnSpc>
              <a:spcBef>
                <a:spcPts val="500"/>
              </a:spcBef>
              <a:spcAft>
                <a:spcPts val="0"/>
              </a:spcAft>
              <a:buSzPts val="1500"/>
              <a:buChar char="•"/>
            </a:pPr>
            <a:r>
              <a:rPr lang="en-US" sz="1500">
                <a:latin typeface="Calibri"/>
                <a:ea typeface="Calibri"/>
                <a:cs typeface="Calibri"/>
                <a:sym typeface="Calibri"/>
              </a:rPr>
              <a:t>”Kendt alkoholoverforbrug gennem 30 år. Ca. 30 genstande ugentligt”. </a:t>
            </a:r>
            <a:endParaRPr sz="1500"/>
          </a:p>
          <a:p>
            <a:pPr marL="457200" lvl="0" indent="-342900" algn="l" rtl="0">
              <a:lnSpc>
                <a:spcPct val="70000"/>
              </a:lnSpc>
              <a:spcBef>
                <a:spcPts val="1000"/>
              </a:spcBef>
              <a:spcAft>
                <a:spcPts val="0"/>
              </a:spcAft>
              <a:buSzPts val="1800"/>
              <a:buChar char="•"/>
            </a:pPr>
            <a:r>
              <a:rPr lang="en-US" sz="1800" b="1">
                <a:latin typeface="Calibri"/>
                <a:ea typeface="Calibri"/>
                <a:cs typeface="Calibri"/>
                <a:sym typeface="Calibri"/>
              </a:rPr>
              <a:t>Abdomen: </a:t>
            </a:r>
            <a:endParaRPr sz="1800"/>
          </a:p>
          <a:p>
            <a:pPr marL="914400" lvl="1" indent="-323850" algn="l" rtl="0">
              <a:lnSpc>
                <a:spcPct val="70000"/>
              </a:lnSpc>
              <a:spcBef>
                <a:spcPts val="500"/>
              </a:spcBef>
              <a:spcAft>
                <a:spcPts val="0"/>
              </a:spcAft>
              <a:buSzPts val="1500"/>
              <a:buChar char="•"/>
            </a:pPr>
            <a:r>
              <a:rPr lang="en-US" sz="1500">
                <a:latin typeface="Calibri"/>
                <a:ea typeface="Calibri"/>
                <a:cs typeface="Calibri"/>
                <a:sym typeface="Calibri"/>
              </a:rPr>
              <a:t>”Tyk”, ”vom”, ”fed…”</a:t>
            </a:r>
            <a:endParaRPr sz="1500"/>
          </a:p>
          <a:p>
            <a:pPr marL="914400" lvl="1" indent="-323850" algn="l" rtl="0">
              <a:lnSpc>
                <a:spcPct val="70000"/>
              </a:lnSpc>
              <a:spcBef>
                <a:spcPts val="500"/>
              </a:spcBef>
              <a:spcAft>
                <a:spcPts val="0"/>
              </a:spcAft>
              <a:buSzPts val="1500"/>
              <a:buChar char="•"/>
            </a:pPr>
            <a:r>
              <a:rPr lang="en-US" sz="1500">
                <a:latin typeface="Calibri"/>
                <a:ea typeface="Calibri"/>
                <a:cs typeface="Calibri"/>
                <a:sym typeface="Calibri"/>
              </a:rPr>
              <a:t>”ET over middel”, ”adipøs”, ”udtalt abdominal adipositas”… </a:t>
            </a:r>
            <a:endParaRPr sz="1500"/>
          </a:p>
          <a:p>
            <a:pPr marL="457200" lvl="0" indent="-342900" algn="l" rtl="0">
              <a:lnSpc>
                <a:spcPct val="70000"/>
              </a:lnSpc>
              <a:spcBef>
                <a:spcPts val="1000"/>
              </a:spcBef>
              <a:spcAft>
                <a:spcPts val="0"/>
              </a:spcAft>
              <a:buSzPts val="1800"/>
              <a:buChar char="•"/>
            </a:pPr>
            <a:r>
              <a:rPr lang="en-US" sz="1800" b="1">
                <a:latin typeface="Calibri"/>
                <a:ea typeface="Calibri"/>
                <a:cs typeface="Calibri"/>
                <a:sym typeface="Calibri"/>
              </a:rPr>
              <a:t>Ekstremiteter: </a:t>
            </a:r>
            <a:endParaRPr sz="1800"/>
          </a:p>
          <a:p>
            <a:pPr marL="914400" lvl="1" indent="-323850" algn="l" rtl="0">
              <a:lnSpc>
                <a:spcPct val="70000"/>
              </a:lnSpc>
              <a:spcBef>
                <a:spcPts val="500"/>
              </a:spcBef>
              <a:spcAft>
                <a:spcPts val="0"/>
              </a:spcAft>
              <a:buSzPts val="1500"/>
              <a:buChar char="•"/>
            </a:pPr>
            <a:r>
              <a:rPr lang="en-US" sz="1500">
                <a:latin typeface="Calibri"/>
                <a:ea typeface="Calibri"/>
                <a:cs typeface="Calibri"/>
                <a:sym typeface="Calibri"/>
              </a:rPr>
              <a:t>”Slanke crura uden deklive ødemer. Ingen tegn til DVT eller rosen.” </a:t>
            </a:r>
            <a:endParaRPr sz="1500"/>
          </a:p>
          <a:p>
            <a:pPr marL="1371600" lvl="2" indent="-311150" algn="l" rtl="0">
              <a:lnSpc>
                <a:spcPct val="70000"/>
              </a:lnSpc>
              <a:spcBef>
                <a:spcPts val="500"/>
              </a:spcBef>
              <a:spcAft>
                <a:spcPts val="0"/>
              </a:spcAft>
              <a:buSzPts val="1300"/>
              <a:buChar char="■"/>
            </a:pPr>
            <a:r>
              <a:rPr lang="en-US" sz="1300">
                <a:latin typeface="Calibri"/>
                <a:ea typeface="Calibri"/>
                <a:cs typeface="Calibri"/>
                <a:sym typeface="Calibri"/>
              </a:rPr>
              <a:t>Dobbeltkonfekt! </a:t>
            </a:r>
            <a:endParaRPr sz="1300"/>
          </a:p>
          <a:p>
            <a:pPr marL="457200" lvl="0" indent="-342900" algn="l" rtl="0">
              <a:lnSpc>
                <a:spcPct val="70000"/>
              </a:lnSpc>
              <a:spcBef>
                <a:spcPts val="1000"/>
              </a:spcBef>
              <a:spcAft>
                <a:spcPts val="0"/>
              </a:spcAft>
              <a:buSzPts val="1800"/>
              <a:buChar char="•"/>
            </a:pPr>
            <a:r>
              <a:rPr lang="en-US" sz="1800" b="1">
                <a:latin typeface="Calibri"/>
                <a:ea typeface="Calibri"/>
                <a:cs typeface="Calibri"/>
                <a:sym typeface="Calibri"/>
              </a:rPr>
              <a:t>Allergi: </a:t>
            </a:r>
            <a:endParaRPr sz="1800"/>
          </a:p>
          <a:p>
            <a:pPr marL="914400" lvl="1" indent="-323850" algn="l" rtl="0">
              <a:lnSpc>
                <a:spcPct val="70000"/>
              </a:lnSpc>
              <a:spcBef>
                <a:spcPts val="500"/>
              </a:spcBef>
              <a:spcAft>
                <a:spcPts val="0"/>
              </a:spcAft>
              <a:buSzPts val="1500"/>
              <a:buChar char="•"/>
            </a:pPr>
            <a:r>
              <a:rPr lang="en-US" sz="1500">
                <a:latin typeface="Calibri"/>
                <a:ea typeface="Calibri"/>
                <a:cs typeface="Calibri"/>
                <a:sym typeface="Calibri"/>
              </a:rPr>
              <a:t>”Ingen kendte”. </a:t>
            </a:r>
            <a:endParaRPr sz="1500"/>
          </a:p>
          <a:p>
            <a:pPr marL="457200" lvl="0" indent="-342900" algn="l" rtl="0">
              <a:lnSpc>
                <a:spcPct val="70000"/>
              </a:lnSpc>
              <a:spcBef>
                <a:spcPts val="1000"/>
              </a:spcBef>
              <a:spcAft>
                <a:spcPts val="0"/>
              </a:spcAft>
              <a:buSzPts val="1800"/>
              <a:buChar char="•"/>
            </a:pPr>
            <a:r>
              <a:rPr lang="en-US" sz="1800" b="1">
                <a:latin typeface="Calibri"/>
                <a:ea typeface="Calibri"/>
                <a:cs typeface="Calibri"/>
                <a:sym typeface="Calibri"/>
              </a:rPr>
              <a:t>Årsag til henvendelsen: </a:t>
            </a:r>
            <a:endParaRPr sz="1800"/>
          </a:p>
          <a:p>
            <a:pPr marL="914400" lvl="1" indent="-323850" algn="l" rtl="0">
              <a:lnSpc>
                <a:spcPct val="70000"/>
              </a:lnSpc>
              <a:spcBef>
                <a:spcPts val="500"/>
              </a:spcBef>
              <a:spcAft>
                <a:spcPts val="0"/>
              </a:spcAft>
              <a:buSzPts val="1500"/>
              <a:buChar char="•"/>
            </a:pPr>
            <a:r>
              <a:rPr lang="en-US" sz="1500">
                <a:latin typeface="Calibri"/>
                <a:ea typeface="Calibri"/>
                <a:cs typeface="Calibri"/>
                <a:sym typeface="Calibri"/>
              </a:rPr>
              <a:t>”Brystsmerter”. </a:t>
            </a:r>
            <a:endParaRPr sz="2800" b="1">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6">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26">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26">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26">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26">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26">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26">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26">
                                            <p:txEl>
                                              <p:pRg st="5" end="5"/>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26">
                                            <p:txEl>
                                              <p:pRg st="6" end="6"/>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26">
                                            <p:txEl>
                                              <p:pRg st="7" end="7"/>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26">
                                            <p:txEl>
                                              <p:pRg st="8" end="8"/>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26">
                                            <p:txEl>
                                              <p:pRg st="9" end="9"/>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26">
                                            <p:txEl>
                                              <p:pRg st="10" end="10"/>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26">
                                            <p:txEl>
                                              <p:pRg st="11" end="11"/>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26">
                                            <p:txEl>
                                              <p:pRg st="12" end="1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26">
                                            <p:txEl>
                                              <p:pRg st="13" end="1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26">
                                            <p:txEl>
                                              <p:pRg st="14" end="14"/>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26">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t>Udredning og diagnostik</a:t>
            </a:r>
            <a:endParaRPr lang="en-US"/>
          </a:p>
        </p:txBody>
      </p:sp>
      <p:sp>
        <p:nvSpPr>
          <p:cNvPr id="332" name="Google Shape;332;p47"/>
          <p:cNvSpPr txBox="1"/>
          <p:nvPr/>
        </p:nvSpPr>
        <p:spPr>
          <a:xfrm>
            <a:off x="158700" y="784475"/>
            <a:ext cx="7710300" cy="3714300"/>
          </a:xfrm>
          <a:prstGeom prst="rect">
            <a:avLst/>
          </a:prstGeom>
          <a:noFill/>
          <a:ln>
            <a:noFill/>
          </a:ln>
        </p:spPr>
        <p:txBody>
          <a:bodyPr spcFirstLastPara="1" wrap="square" lIns="91425" tIns="91425" rIns="91425" bIns="91425" anchor="t" anchorCtr="0">
            <a:spAutoFit/>
          </a:bodyPr>
          <a:lstStyle/>
          <a:p>
            <a:pPr marL="457200" lvl="0" indent="-330200" algn="l" rtl="0">
              <a:lnSpc>
                <a:spcPct val="90000"/>
              </a:lnSpc>
              <a:spcBef>
                <a:spcPts val="0"/>
              </a:spcBef>
              <a:spcAft>
                <a:spcPts val="0"/>
              </a:spcAft>
              <a:buSzPts val="1600"/>
              <a:buChar char="•"/>
            </a:pPr>
            <a:r>
              <a:rPr lang="en-US" sz="1600">
                <a:latin typeface="Calibri"/>
                <a:ea typeface="Calibri"/>
                <a:cs typeface="Calibri"/>
                <a:sym typeface="Calibri"/>
              </a:rPr>
              <a:t>Journalkonceptet er grundlæggende ens i alle specialer </a:t>
            </a:r>
            <a:endParaRPr sz="1600"/>
          </a:p>
          <a:p>
            <a:pPr marL="457200" lvl="0" indent="-330200" algn="l" rtl="0">
              <a:lnSpc>
                <a:spcPct val="90000"/>
              </a:lnSpc>
              <a:spcBef>
                <a:spcPts val="1000"/>
              </a:spcBef>
              <a:spcAft>
                <a:spcPts val="0"/>
              </a:spcAft>
              <a:buSzPts val="1600"/>
              <a:buChar char="•"/>
            </a:pPr>
            <a:r>
              <a:rPr lang="en-US" sz="1600" b="1">
                <a:latin typeface="Calibri"/>
                <a:ea typeface="Calibri"/>
                <a:cs typeface="Calibri"/>
                <a:sym typeface="Calibri"/>
              </a:rPr>
              <a:t>Udredning sker vha: </a:t>
            </a:r>
            <a:endParaRPr sz="1600"/>
          </a:p>
          <a:p>
            <a:pPr marL="914400" lvl="1" indent="-330200" algn="l" rtl="0">
              <a:lnSpc>
                <a:spcPct val="90000"/>
              </a:lnSpc>
              <a:spcBef>
                <a:spcPts val="500"/>
              </a:spcBef>
              <a:spcAft>
                <a:spcPts val="0"/>
              </a:spcAft>
              <a:buSzPts val="1600"/>
              <a:buChar char="•"/>
            </a:pPr>
            <a:r>
              <a:rPr lang="en-US" sz="1600">
                <a:latin typeface="Calibri"/>
                <a:ea typeface="Calibri"/>
                <a:cs typeface="Calibri"/>
                <a:sym typeface="Calibri"/>
              </a:rPr>
              <a:t>Anamnese </a:t>
            </a:r>
            <a:endParaRPr sz="1600"/>
          </a:p>
          <a:p>
            <a:pPr marL="914400" lvl="1" indent="-330200" algn="l" rtl="0">
              <a:lnSpc>
                <a:spcPct val="90000"/>
              </a:lnSpc>
              <a:spcBef>
                <a:spcPts val="500"/>
              </a:spcBef>
              <a:spcAft>
                <a:spcPts val="0"/>
              </a:spcAft>
              <a:buSzPts val="1600"/>
              <a:buChar char="•"/>
            </a:pPr>
            <a:r>
              <a:rPr lang="en-US" sz="1600">
                <a:latin typeface="Calibri"/>
                <a:ea typeface="Calibri"/>
                <a:cs typeface="Calibri"/>
                <a:sym typeface="Calibri"/>
              </a:rPr>
              <a:t>Objektive fund  </a:t>
            </a:r>
            <a:endParaRPr sz="1600"/>
          </a:p>
          <a:p>
            <a:pPr marL="914400" lvl="1" indent="-330200" algn="l" rtl="0">
              <a:lnSpc>
                <a:spcPct val="90000"/>
              </a:lnSpc>
              <a:spcBef>
                <a:spcPts val="500"/>
              </a:spcBef>
              <a:spcAft>
                <a:spcPts val="0"/>
              </a:spcAft>
              <a:buSzPts val="1600"/>
              <a:buChar char="•"/>
            </a:pPr>
            <a:r>
              <a:rPr lang="en-US" sz="1600">
                <a:latin typeface="Calibri"/>
                <a:ea typeface="Calibri"/>
                <a:cs typeface="Calibri"/>
                <a:sym typeface="Calibri"/>
              </a:rPr>
              <a:t>Paraklinik </a:t>
            </a:r>
            <a:endParaRPr sz="1600"/>
          </a:p>
          <a:p>
            <a:pPr marL="457200" lvl="0" indent="-330200" algn="l" rtl="0">
              <a:lnSpc>
                <a:spcPct val="90000"/>
              </a:lnSpc>
              <a:spcBef>
                <a:spcPts val="1000"/>
              </a:spcBef>
              <a:spcAft>
                <a:spcPts val="0"/>
              </a:spcAft>
              <a:buSzPts val="1600"/>
              <a:buChar char="•"/>
            </a:pPr>
            <a:r>
              <a:rPr lang="en-US" sz="1600">
                <a:latin typeface="Calibri"/>
                <a:ea typeface="Calibri"/>
                <a:cs typeface="Calibri"/>
                <a:sym typeface="Calibri"/>
              </a:rPr>
              <a:t>Lægen ordinerer parakliniske undersøgelser pba. anamnesen </a:t>
            </a:r>
            <a:endParaRPr sz="1600"/>
          </a:p>
          <a:p>
            <a:pPr marL="914400" lvl="1" indent="-330200" algn="l" rtl="0">
              <a:lnSpc>
                <a:spcPct val="90000"/>
              </a:lnSpc>
              <a:spcBef>
                <a:spcPts val="500"/>
              </a:spcBef>
              <a:spcAft>
                <a:spcPts val="0"/>
              </a:spcAft>
              <a:buSzPts val="1600"/>
              <a:buChar char="•"/>
            </a:pPr>
            <a:r>
              <a:rPr lang="en-US" sz="1600">
                <a:latin typeface="Calibri"/>
                <a:ea typeface="Calibri"/>
                <a:cs typeface="Calibri"/>
                <a:sym typeface="Calibri"/>
              </a:rPr>
              <a:t>Hvad leder vi efter?</a:t>
            </a:r>
            <a:endParaRPr sz="1600"/>
          </a:p>
          <a:p>
            <a:pPr marL="914400" lvl="1" indent="-330200" algn="l" rtl="0">
              <a:lnSpc>
                <a:spcPct val="90000"/>
              </a:lnSpc>
              <a:spcBef>
                <a:spcPts val="500"/>
              </a:spcBef>
              <a:spcAft>
                <a:spcPts val="0"/>
              </a:spcAft>
              <a:buSzPts val="1600"/>
              <a:buChar char="•"/>
            </a:pPr>
            <a:r>
              <a:rPr lang="en-US" sz="1600">
                <a:latin typeface="Calibri"/>
                <a:ea typeface="Calibri"/>
                <a:cs typeface="Calibri"/>
                <a:sym typeface="Calibri"/>
              </a:rPr>
              <a:t>Hvorfor scanner man ikke bare alle? </a:t>
            </a:r>
            <a:endParaRPr sz="1600"/>
          </a:p>
          <a:p>
            <a:pPr marL="457200" lvl="0" indent="-330200" algn="l" rtl="0">
              <a:lnSpc>
                <a:spcPct val="90000"/>
              </a:lnSpc>
              <a:spcBef>
                <a:spcPts val="1000"/>
              </a:spcBef>
              <a:spcAft>
                <a:spcPts val="0"/>
              </a:spcAft>
              <a:buSzPts val="1600"/>
              <a:buChar char="•"/>
            </a:pPr>
            <a:r>
              <a:rPr lang="en-US" sz="1600">
                <a:latin typeface="Calibri"/>
                <a:ea typeface="Calibri"/>
                <a:cs typeface="Calibri"/>
                <a:sym typeface="Calibri"/>
              </a:rPr>
              <a:t>Diagnostik bygger på resultater fra udredning </a:t>
            </a:r>
            <a:endParaRPr sz="1600"/>
          </a:p>
          <a:p>
            <a:pPr marL="457200" lvl="0" indent="-330200" algn="l" rtl="0">
              <a:lnSpc>
                <a:spcPct val="90000"/>
              </a:lnSpc>
              <a:spcBef>
                <a:spcPts val="1000"/>
              </a:spcBef>
              <a:spcAft>
                <a:spcPts val="0"/>
              </a:spcAft>
              <a:buSzPts val="1600"/>
              <a:buChar char="•"/>
            </a:pPr>
            <a:r>
              <a:rPr lang="en-US" sz="1600">
                <a:latin typeface="Calibri"/>
                <a:ea typeface="Calibri"/>
                <a:cs typeface="Calibri"/>
                <a:sym typeface="Calibri"/>
              </a:rPr>
              <a:t>Behandling afhænger af diagnose </a:t>
            </a:r>
            <a:endParaRPr sz="1600"/>
          </a:p>
          <a:p>
            <a:pPr marL="914400" lvl="1" indent="-330200" algn="l" rtl="0">
              <a:lnSpc>
                <a:spcPct val="90000"/>
              </a:lnSpc>
              <a:spcBef>
                <a:spcPts val="500"/>
              </a:spcBef>
              <a:spcAft>
                <a:spcPts val="0"/>
              </a:spcAft>
              <a:buSzPts val="1600"/>
              <a:buChar char="•"/>
            </a:pPr>
            <a:r>
              <a:rPr lang="en-US" sz="1600">
                <a:latin typeface="Calibri"/>
                <a:ea typeface="Calibri"/>
                <a:cs typeface="Calibri"/>
                <a:sym typeface="Calibri"/>
              </a:rPr>
              <a:t>Og patient! </a:t>
            </a:r>
            <a:endParaRPr sz="1600"/>
          </a:p>
          <a:p>
            <a:pPr marL="0" lvl="0" indent="0" algn="l" rtl="0">
              <a:lnSpc>
                <a:spcPct val="70000"/>
              </a:lnSpc>
              <a:spcBef>
                <a:spcPts val="0"/>
              </a:spcBef>
              <a:spcAft>
                <a:spcPts val="0"/>
              </a:spcAft>
              <a:buNone/>
            </a:pPr>
            <a:endParaRPr sz="1800" b="1">
              <a:latin typeface="Calibri"/>
              <a:ea typeface="Calibri"/>
              <a:cs typeface="Calibri"/>
              <a:sym typeface="Calibri"/>
            </a:endParaRPr>
          </a:p>
        </p:txBody>
      </p:sp>
      <p:pic>
        <p:nvPicPr>
          <p:cNvPr id="333" name="Google Shape;333;p47" descr="Low Dose CT - Imaging Associates"/>
          <p:cNvPicPr preferRelativeResize="0"/>
          <p:nvPr/>
        </p:nvPicPr>
        <p:blipFill rotWithShape="1">
          <a:blip r:embed="rId1"/>
          <a:srcRect l="19696" r="35067"/>
          <a:stretch>
            <a:fillRect/>
          </a:stretch>
        </p:blipFill>
        <p:spPr>
          <a:xfrm>
            <a:off x="5816025" y="784475"/>
            <a:ext cx="3259474" cy="4197276"/>
          </a:xfrm>
          <a:prstGeom prst="rect">
            <a:avLst/>
          </a:prstGeom>
          <a:noFill/>
          <a:ln>
            <a:noFill/>
          </a:ln>
          <a:effectLst>
            <a:outerShdw dist="50760" dir="10800000">
              <a:srgbClr val="000000">
                <a:alpha val="4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32">
                                            <p:txEl>
                                              <p:pRg st="7" end="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32">
                                            <p:txEl>
                                              <p:pRg st="8" end="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32">
                                            <p:txEl>
                                              <p:pRg st="9" end="9"/>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32">
                                            <p:txEl>
                                              <p:pRg st="10" end="1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32">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Operationsforløb</a:t>
            </a:r>
            <a:endParaRPr lang="en-US"/>
          </a:p>
        </p:txBody>
      </p:sp>
      <p:sp>
        <p:nvSpPr>
          <p:cNvPr id="339" name="Google Shape;339;p48"/>
          <p:cNvSpPr txBox="1"/>
          <p:nvPr/>
        </p:nvSpPr>
        <p:spPr>
          <a:xfrm>
            <a:off x="365475" y="1754951"/>
            <a:ext cx="5334000" cy="3138000"/>
          </a:xfrm>
          <a:prstGeom prst="rect">
            <a:avLst/>
          </a:prstGeom>
          <a:noFill/>
          <a:ln>
            <a:noFill/>
          </a:ln>
        </p:spPr>
        <p:txBody>
          <a:bodyPr spcFirstLastPara="1" wrap="square" lIns="91425" tIns="45700" rIns="91425" bIns="45700" anchor="ctr" anchorCtr="0">
            <a:normAutofit fontScale="85000" lnSpcReduction="20000"/>
          </a:bodyPr>
          <a:lstStyle/>
          <a:p>
            <a:pPr marL="228600" marR="0" lvl="0" indent="-213360" algn="l" rtl="0">
              <a:lnSpc>
                <a:spcPct val="90000"/>
              </a:lnSpc>
              <a:spcBef>
                <a:spcPts val="0"/>
              </a:spcBef>
              <a:spcAft>
                <a:spcPts val="0"/>
              </a:spcAft>
              <a:buClr>
                <a:srgbClr val="000000"/>
              </a:buClr>
              <a:buSzPct val="100000"/>
              <a:buFont typeface="Roboto"/>
              <a:buChar char="•"/>
            </a:pPr>
            <a:r>
              <a:rPr lang="en-US" sz="1600" i="0" u="none" strike="noStrike" cap="none">
                <a:solidFill>
                  <a:srgbClr val="000000"/>
                </a:solidFill>
                <a:latin typeface="Roboto"/>
                <a:ea typeface="Roboto"/>
                <a:cs typeface="Roboto"/>
                <a:sym typeface="Roboto"/>
              </a:rPr>
              <a:t>ALLE kirurgiske indgreb er et team-samarbejde!</a:t>
            </a:r>
            <a:endParaRPr sz="1600" i="0" u="none" strike="noStrike" cap="none">
              <a:latin typeface="Roboto"/>
              <a:ea typeface="Roboto"/>
              <a:cs typeface="Roboto"/>
              <a:sym typeface="Roboto"/>
            </a:endParaRPr>
          </a:p>
          <a:p>
            <a:pPr marL="228600" marR="0" lvl="0" indent="-213360" algn="l" rtl="0">
              <a:lnSpc>
                <a:spcPct val="90000"/>
              </a:lnSpc>
              <a:spcBef>
                <a:spcPts val="1000"/>
              </a:spcBef>
              <a:spcAft>
                <a:spcPts val="0"/>
              </a:spcAft>
              <a:buClr>
                <a:srgbClr val="000000"/>
              </a:buClr>
              <a:buSzPct val="100000"/>
              <a:buFont typeface="Roboto"/>
              <a:buChar char="•"/>
            </a:pPr>
            <a:r>
              <a:rPr lang="en-US" sz="1600" i="0" u="none" strike="noStrike" cap="none">
                <a:solidFill>
                  <a:srgbClr val="FF0000"/>
                </a:solidFill>
                <a:latin typeface="Roboto"/>
                <a:ea typeface="Roboto"/>
                <a:cs typeface="Roboto"/>
                <a:sym typeface="Roboto"/>
              </a:rPr>
              <a:t>ALLE kirurgiske indgreb medfører fysiologisk stress! </a:t>
            </a:r>
            <a:endParaRPr sz="1600" i="0" u="none" strike="noStrike" cap="none">
              <a:latin typeface="Roboto"/>
              <a:ea typeface="Roboto"/>
              <a:cs typeface="Roboto"/>
              <a:sym typeface="Roboto"/>
            </a:endParaRPr>
          </a:p>
          <a:p>
            <a:pPr marL="0" marR="0" lvl="0" indent="0" algn="l" rtl="0">
              <a:lnSpc>
                <a:spcPct val="90000"/>
              </a:lnSpc>
              <a:spcBef>
                <a:spcPts val="1000"/>
              </a:spcBef>
              <a:spcAft>
                <a:spcPts val="0"/>
              </a:spcAft>
              <a:buNone/>
            </a:pPr>
            <a:r>
              <a:rPr lang="en-US" sz="1600" i="0" u="none" strike="noStrike" cap="none">
                <a:solidFill>
                  <a:srgbClr val="000000"/>
                </a:solidFill>
                <a:latin typeface="Roboto"/>
                <a:ea typeface="Roboto"/>
                <a:cs typeface="Roboto"/>
                <a:sym typeface="Roboto"/>
              </a:rPr>
              <a:t> </a:t>
            </a:r>
            <a:r>
              <a:rPr lang="en-US" sz="1600" b="1" i="0" u="none" strike="noStrike" cap="none">
                <a:solidFill>
                  <a:srgbClr val="000000"/>
                </a:solidFill>
                <a:latin typeface="Roboto"/>
                <a:ea typeface="Roboto"/>
                <a:cs typeface="Roboto"/>
                <a:sym typeface="Roboto"/>
              </a:rPr>
              <a:t>Akutte operationer </a:t>
            </a:r>
            <a:endParaRPr sz="1600" i="0" u="none" strike="noStrike" cap="none">
              <a:latin typeface="Roboto"/>
              <a:ea typeface="Roboto"/>
              <a:cs typeface="Roboto"/>
              <a:sym typeface="Roboto"/>
            </a:endParaRPr>
          </a:p>
          <a:p>
            <a:pPr marL="685800" marR="0" lvl="1" indent="-213360" algn="l" rtl="0">
              <a:lnSpc>
                <a:spcPct val="90000"/>
              </a:lnSpc>
              <a:spcBef>
                <a:spcPts val="500"/>
              </a:spcBef>
              <a:spcAft>
                <a:spcPts val="0"/>
              </a:spcAft>
              <a:buClr>
                <a:srgbClr val="000000"/>
              </a:buClr>
              <a:buSzPct val="100000"/>
              <a:buFont typeface="Roboto"/>
              <a:buChar char="•"/>
            </a:pPr>
            <a:r>
              <a:rPr lang="en-US" sz="1600" i="0" u="none" strike="noStrike" cap="none">
                <a:solidFill>
                  <a:srgbClr val="000000"/>
                </a:solidFill>
                <a:latin typeface="Roboto"/>
                <a:ea typeface="Roboto"/>
                <a:cs typeface="Roboto"/>
                <a:sym typeface="Roboto"/>
              </a:rPr>
              <a:t>Ofte vital indikation</a:t>
            </a:r>
            <a:endParaRPr sz="1600" i="0" u="none" strike="noStrike" cap="none">
              <a:latin typeface="Roboto"/>
              <a:ea typeface="Roboto"/>
              <a:cs typeface="Roboto"/>
              <a:sym typeface="Roboto"/>
            </a:endParaRPr>
          </a:p>
          <a:p>
            <a:pPr marL="685800" marR="0" lvl="1" indent="-213360" algn="l" rtl="0">
              <a:lnSpc>
                <a:spcPct val="90000"/>
              </a:lnSpc>
              <a:spcBef>
                <a:spcPts val="500"/>
              </a:spcBef>
              <a:spcAft>
                <a:spcPts val="0"/>
              </a:spcAft>
              <a:buClr>
                <a:srgbClr val="000000"/>
              </a:buClr>
              <a:buSzPct val="100000"/>
              <a:buFont typeface="Roboto"/>
              <a:buChar char="•"/>
            </a:pPr>
            <a:r>
              <a:rPr lang="en-US" sz="1600" i="0" u="none" strike="noStrike" cap="none">
                <a:solidFill>
                  <a:srgbClr val="000000"/>
                </a:solidFill>
                <a:latin typeface="Roboto"/>
                <a:ea typeface="Roboto"/>
                <a:cs typeface="Roboto"/>
                <a:sym typeface="Roboto"/>
              </a:rPr>
              <a:t>Samtykke behøves ikke </a:t>
            </a:r>
            <a:endParaRPr sz="1600" i="0" u="none" strike="noStrike" cap="none">
              <a:latin typeface="Roboto"/>
              <a:ea typeface="Roboto"/>
              <a:cs typeface="Roboto"/>
              <a:sym typeface="Roboto"/>
            </a:endParaRPr>
          </a:p>
          <a:p>
            <a:pPr marL="685800" marR="0" lvl="1" indent="-213360" algn="l" rtl="0">
              <a:lnSpc>
                <a:spcPct val="90000"/>
              </a:lnSpc>
              <a:spcBef>
                <a:spcPts val="500"/>
              </a:spcBef>
              <a:spcAft>
                <a:spcPts val="0"/>
              </a:spcAft>
              <a:buClr>
                <a:srgbClr val="000000"/>
              </a:buClr>
              <a:buSzPct val="100000"/>
              <a:buFont typeface="Roboto"/>
              <a:buChar char="•"/>
            </a:pPr>
            <a:r>
              <a:rPr lang="en-US" sz="1600" i="0" u="none" strike="noStrike" cap="none">
                <a:solidFill>
                  <a:srgbClr val="000000"/>
                </a:solidFill>
                <a:latin typeface="Roboto"/>
                <a:ea typeface="Roboto"/>
                <a:cs typeface="Roboto"/>
                <a:sym typeface="Roboto"/>
              </a:rPr>
              <a:t>Fasteregler kan afviges </a:t>
            </a:r>
            <a:endParaRPr sz="1600" i="0" u="none" strike="noStrike" cap="none">
              <a:latin typeface="Roboto"/>
              <a:ea typeface="Roboto"/>
              <a:cs typeface="Roboto"/>
              <a:sym typeface="Roboto"/>
            </a:endParaRPr>
          </a:p>
          <a:p>
            <a:pPr marL="685800" marR="0" lvl="1" indent="-213360" algn="l" rtl="0">
              <a:lnSpc>
                <a:spcPct val="90000"/>
              </a:lnSpc>
              <a:spcBef>
                <a:spcPts val="500"/>
              </a:spcBef>
              <a:spcAft>
                <a:spcPts val="0"/>
              </a:spcAft>
              <a:buClr>
                <a:srgbClr val="000000"/>
              </a:buClr>
              <a:buSzPct val="100000"/>
              <a:buFont typeface="Roboto"/>
              <a:buChar char="•"/>
            </a:pPr>
            <a:r>
              <a:rPr lang="en-US" sz="1600" i="0" u="none" strike="noStrike" cap="none">
                <a:solidFill>
                  <a:srgbClr val="FF0000"/>
                </a:solidFill>
                <a:latin typeface="Roboto"/>
                <a:ea typeface="Roboto"/>
                <a:cs typeface="Roboto"/>
                <a:sym typeface="Roboto"/>
              </a:rPr>
              <a:t>Øget mortalitet og morbiditet (dårligere udgangspunkt) </a:t>
            </a:r>
            <a:endParaRPr sz="1600" i="0" u="none" strike="noStrike" cap="none">
              <a:latin typeface="Roboto"/>
              <a:ea typeface="Roboto"/>
              <a:cs typeface="Roboto"/>
              <a:sym typeface="Roboto"/>
            </a:endParaRPr>
          </a:p>
          <a:p>
            <a:pPr marL="228600" marR="0" lvl="0" indent="-213360" algn="l" rtl="0">
              <a:lnSpc>
                <a:spcPct val="90000"/>
              </a:lnSpc>
              <a:spcBef>
                <a:spcPts val="1000"/>
              </a:spcBef>
              <a:spcAft>
                <a:spcPts val="0"/>
              </a:spcAft>
              <a:buClr>
                <a:srgbClr val="000000"/>
              </a:buClr>
              <a:buSzPct val="100000"/>
              <a:buFont typeface="Roboto"/>
              <a:buChar char="•"/>
            </a:pPr>
            <a:r>
              <a:rPr lang="en-US" sz="1600" b="1" i="0" u="none" strike="noStrike" cap="none">
                <a:solidFill>
                  <a:srgbClr val="000000"/>
                </a:solidFill>
                <a:latin typeface="Roboto"/>
                <a:ea typeface="Roboto"/>
                <a:cs typeface="Roboto"/>
                <a:sym typeface="Roboto"/>
              </a:rPr>
              <a:t>Elektive operationer </a:t>
            </a:r>
            <a:endParaRPr sz="1600" i="0" u="none" strike="noStrike" cap="none">
              <a:latin typeface="Roboto"/>
              <a:ea typeface="Roboto"/>
              <a:cs typeface="Roboto"/>
              <a:sym typeface="Roboto"/>
            </a:endParaRPr>
          </a:p>
          <a:p>
            <a:pPr marL="685800" marR="0" lvl="1" indent="-213360" algn="l" rtl="0">
              <a:lnSpc>
                <a:spcPct val="90000"/>
              </a:lnSpc>
              <a:spcBef>
                <a:spcPts val="500"/>
              </a:spcBef>
              <a:spcAft>
                <a:spcPts val="0"/>
              </a:spcAft>
              <a:buClr>
                <a:srgbClr val="000000"/>
              </a:buClr>
              <a:buSzPct val="100000"/>
              <a:buFont typeface="Roboto"/>
              <a:buChar char="•"/>
            </a:pPr>
            <a:r>
              <a:rPr lang="en-US" sz="1600" i="0" u="none" strike="noStrike" cap="none">
                <a:solidFill>
                  <a:srgbClr val="000000"/>
                </a:solidFill>
                <a:latin typeface="Roboto"/>
                <a:ea typeface="Roboto"/>
                <a:cs typeface="Roboto"/>
                <a:sym typeface="Roboto"/>
              </a:rPr>
              <a:t>Faste </a:t>
            </a:r>
            <a:endParaRPr sz="1600" i="0" u="none" strike="noStrike" cap="none">
              <a:latin typeface="Roboto"/>
              <a:ea typeface="Roboto"/>
              <a:cs typeface="Roboto"/>
              <a:sym typeface="Roboto"/>
            </a:endParaRPr>
          </a:p>
          <a:p>
            <a:pPr marL="1143000" marR="0" lvl="2" indent="-213360" algn="l" rtl="0">
              <a:lnSpc>
                <a:spcPct val="90000"/>
              </a:lnSpc>
              <a:spcBef>
                <a:spcPts val="500"/>
              </a:spcBef>
              <a:spcAft>
                <a:spcPts val="0"/>
              </a:spcAft>
              <a:buClr>
                <a:srgbClr val="000000"/>
              </a:buClr>
              <a:buSzPct val="100000"/>
              <a:buFont typeface="Roboto"/>
              <a:buChar char="•"/>
            </a:pPr>
            <a:r>
              <a:rPr lang="en-US" sz="1600" i="0" u="none" strike="noStrike" cap="none">
                <a:solidFill>
                  <a:srgbClr val="000000"/>
                </a:solidFill>
                <a:latin typeface="Roboto"/>
                <a:ea typeface="Roboto"/>
                <a:cs typeface="Roboto"/>
                <a:sym typeface="Roboto"/>
              </a:rPr>
              <a:t>6 timer for føde </a:t>
            </a:r>
            <a:endParaRPr sz="1600" i="0" u="none" strike="noStrike" cap="none">
              <a:latin typeface="Roboto"/>
              <a:ea typeface="Roboto"/>
              <a:cs typeface="Roboto"/>
              <a:sym typeface="Roboto"/>
            </a:endParaRPr>
          </a:p>
          <a:p>
            <a:pPr marL="1143000" marR="0" lvl="2" indent="-213360" algn="l" rtl="0">
              <a:lnSpc>
                <a:spcPct val="90000"/>
              </a:lnSpc>
              <a:spcBef>
                <a:spcPts val="500"/>
              </a:spcBef>
              <a:spcAft>
                <a:spcPts val="0"/>
              </a:spcAft>
              <a:buClr>
                <a:srgbClr val="000000"/>
              </a:buClr>
              <a:buSzPct val="100000"/>
              <a:buFont typeface="Roboto"/>
              <a:buChar char="•"/>
            </a:pPr>
            <a:r>
              <a:rPr lang="en-US" sz="1600" i="0" u="none" strike="noStrike" cap="none">
                <a:solidFill>
                  <a:srgbClr val="000000"/>
                </a:solidFill>
                <a:latin typeface="Roboto"/>
                <a:ea typeface="Roboto"/>
                <a:cs typeface="Roboto"/>
                <a:sym typeface="Roboto"/>
              </a:rPr>
              <a:t>2 timer for tynde væsker </a:t>
            </a:r>
            <a:endParaRPr sz="1600" i="0" u="none" strike="noStrike" cap="none">
              <a:latin typeface="Roboto"/>
              <a:ea typeface="Roboto"/>
              <a:cs typeface="Roboto"/>
              <a:sym typeface="Roboto"/>
            </a:endParaRPr>
          </a:p>
          <a:p>
            <a:pPr marL="685800" marR="0" lvl="1" indent="-213360" algn="l" rtl="0">
              <a:lnSpc>
                <a:spcPct val="90000"/>
              </a:lnSpc>
              <a:spcBef>
                <a:spcPts val="500"/>
              </a:spcBef>
              <a:spcAft>
                <a:spcPts val="0"/>
              </a:spcAft>
              <a:buClr>
                <a:srgbClr val="000000"/>
              </a:buClr>
              <a:buSzPct val="100000"/>
              <a:buFont typeface="Roboto"/>
              <a:buChar char="•"/>
            </a:pPr>
            <a:r>
              <a:rPr lang="en-US" sz="1600" i="0" u="none" strike="noStrike" cap="none">
                <a:solidFill>
                  <a:srgbClr val="000000"/>
                </a:solidFill>
                <a:latin typeface="Roboto"/>
                <a:ea typeface="Roboto"/>
                <a:cs typeface="Roboto"/>
                <a:sym typeface="Roboto"/>
              </a:rPr>
              <a:t>Pausering af uhensigtsmæssig medicin </a:t>
            </a:r>
            <a:endParaRPr sz="1600" i="0" u="none" strike="noStrike" cap="none">
              <a:latin typeface="Roboto"/>
              <a:ea typeface="Roboto"/>
              <a:cs typeface="Roboto"/>
              <a:sym typeface="Roboto"/>
            </a:endParaRPr>
          </a:p>
          <a:p>
            <a:pPr marL="685800" marR="0" lvl="1" indent="-213360" algn="l" rtl="0">
              <a:lnSpc>
                <a:spcPct val="90000"/>
              </a:lnSpc>
              <a:spcBef>
                <a:spcPts val="500"/>
              </a:spcBef>
              <a:spcAft>
                <a:spcPts val="0"/>
              </a:spcAft>
              <a:buClr>
                <a:srgbClr val="000000"/>
              </a:buClr>
              <a:buSzPct val="100000"/>
              <a:buFont typeface="Roboto"/>
              <a:buChar char="•"/>
            </a:pPr>
            <a:r>
              <a:rPr lang="en-US" sz="1600" i="0" u="none" strike="noStrike" cap="none">
                <a:solidFill>
                  <a:srgbClr val="FF0000"/>
                </a:solidFill>
                <a:latin typeface="Roboto"/>
                <a:ea typeface="Roboto"/>
                <a:cs typeface="Roboto"/>
                <a:sym typeface="Roboto"/>
              </a:rPr>
              <a:t>Standardiserede operationsforløb </a:t>
            </a:r>
            <a:endParaRPr sz="1600" i="0" u="none" strike="noStrike" cap="none">
              <a:latin typeface="Roboto"/>
              <a:ea typeface="Roboto"/>
              <a:cs typeface="Roboto"/>
              <a:sym typeface="Roboto"/>
            </a:endParaRPr>
          </a:p>
          <a:p>
            <a:pPr marL="1143000" marR="0" lvl="2" indent="-213360" algn="l" rtl="0">
              <a:lnSpc>
                <a:spcPct val="90000"/>
              </a:lnSpc>
              <a:spcBef>
                <a:spcPts val="500"/>
              </a:spcBef>
              <a:spcAft>
                <a:spcPts val="0"/>
              </a:spcAft>
              <a:buClr>
                <a:srgbClr val="000000"/>
              </a:buClr>
              <a:buSzPct val="100000"/>
              <a:buFont typeface="Roboto"/>
              <a:buChar char="•"/>
            </a:pPr>
            <a:r>
              <a:rPr lang="en-US" sz="1600" i="0" u="none" strike="noStrike" cap="none">
                <a:solidFill>
                  <a:srgbClr val="FF0000"/>
                </a:solidFill>
                <a:latin typeface="Roboto"/>
                <a:ea typeface="Roboto"/>
                <a:cs typeface="Roboto"/>
                <a:sym typeface="Roboto"/>
              </a:rPr>
              <a:t>Lavere mortalitet</a:t>
            </a:r>
            <a:endParaRPr sz="1100" i="0" u="none" strike="noStrike" cap="none">
              <a:latin typeface="Roboto"/>
              <a:ea typeface="Roboto"/>
              <a:cs typeface="Roboto"/>
              <a:sym typeface="Roboto"/>
            </a:endParaRPr>
          </a:p>
        </p:txBody>
      </p:sp>
      <p:pic>
        <p:nvPicPr>
          <p:cNvPr id="340" name="Google Shape;340;p48" descr="Operation er Mediplast største område, hvor vi tilbyder et stort og komplet  sortiment af operationsrelaterede produkter"/>
          <p:cNvPicPr preferRelativeResize="0"/>
          <p:nvPr/>
        </p:nvPicPr>
        <p:blipFill rotWithShape="1">
          <a:blip r:embed="rId1"/>
          <a:srcRect l="40165" r="34014"/>
          <a:stretch>
            <a:fillRect/>
          </a:stretch>
        </p:blipFill>
        <p:spPr>
          <a:xfrm>
            <a:off x="5978925" y="1172800"/>
            <a:ext cx="2888950" cy="3720150"/>
          </a:xfrm>
          <a:prstGeom prst="rect">
            <a:avLst/>
          </a:prstGeom>
          <a:noFill/>
          <a:ln>
            <a:noFill/>
          </a:ln>
          <a:effectLst>
            <a:outerShdw dist="50760" dir="10800000">
              <a:srgbClr val="000000">
                <a:alpha val="4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a:t>Operationsforløb - eksempler</a:t>
            </a:r>
            <a:endParaRPr lang="en-US"/>
          </a:p>
        </p:txBody>
      </p:sp>
      <p:grpSp>
        <p:nvGrpSpPr>
          <p:cNvPr id="346" name="Google Shape;346;p49"/>
          <p:cNvGrpSpPr/>
          <p:nvPr/>
        </p:nvGrpSpPr>
        <p:grpSpPr>
          <a:xfrm>
            <a:off x="6" y="1585128"/>
            <a:ext cx="8988426" cy="2871003"/>
            <a:chOff x="841320" y="2498040"/>
            <a:chExt cx="10509091" cy="3006286"/>
          </a:xfrm>
        </p:grpSpPr>
        <p:sp>
          <p:nvSpPr>
            <p:cNvPr id="347" name="Google Shape;347;p49"/>
            <p:cNvSpPr/>
            <p:nvPr/>
          </p:nvSpPr>
          <p:spPr>
            <a:xfrm>
              <a:off x="841320" y="2498040"/>
              <a:ext cx="3203971" cy="662400"/>
            </a:xfrm>
            <a:custGeom>
              <a:avLst/>
              <a:gdLst/>
              <a:ahLst/>
              <a:cxnLst/>
              <a:rect l="l" t="t" r="r" b="b"/>
              <a:pathLst>
                <a:path w="3203971" h="662400" extrusionOk="0">
                  <a:moveTo>
                    <a:pt x="0" y="0"/>
                  </a:moveTo>
                  <a:lnTo>
                    <a:pt x="3203971" y="0"/>
                  </a:lnTo>
                  <a:lnTo>
                    <a:pt x="3203971" y="662400"/>
                  </a:lnTo>
                  <a:lnTo>
                    <a:pt x="0" y="662400"/>
                  </a:lnTo>
                  <a:lnTo>
                    <a:pt x="0" y="0"/>
                  </a:lnTo>
                  <a:close/>
                </a:path>
              </a:pathLst>
            </a:custGeom>
            <a:solidFill>
              <a:srgbClr val="4472C4"/>
            </a:solidFill>
            <a:ln w="12600" cap="flat" cmpd="sng">
              <a:solidFill>
                <a:srgbClr val="4472C4"/>
              </a:solidFill>
              <a:prstDash val="solid"/>
              <a:miter lim="8000"/>
              <a:headEnd type="none" w="sm" len="sm"/>
              <a:tailEnd type="none" w="sm" len="sm"/>
            </a:ln>
          </p:spPr>
          <p:txBody>
            <a:bodyPr spcFirstLastPara="1" wrap="square" lIns="163425" tIns="93600" rIns="163425" bIns="93600" anchor="ctr" anchorCtr="1">
              <a:noAutofit/>
            </a:bodyPr>
            <a:lstStyle/>
            <a:p>
              <a:pPr marL="0" marR="0" lvl="0" indent="0" algn="ctr" rtl="0">
                <a:lnSpc>
                  <a:spcPct val="90000"/>
                </a:lnSpc>
                <a:spcBef>
                  <a:spcPts val="0"/>
                </a:spcBef>
                <a:spcAft>
                  <a:spcPts val="0"/>
                </a:spcAft>
                <a:buNone/>
              </a:pPr>
              <a:r>
                <a:rPr lang="en-US" sz="2300" b="0" i="0" u="none" strike="noStrike" cap="none">
                  <a:solidFill>
                    <a:srgbClr val="FFFFFF"/>
                  </a:solidFill>
                  <a:latin typeface="Calibri"/>
                  <a:ea typeface="Calibri"/>
                  <a:cs typeface="Calibri"/>
                  <a:sym typeface="Calibri"/>
                </a:rPr>
                <a:t>Akutte operationer </a:t>
              </a:r>
              <a:endParaRPr sz="2300" b="0" i="0" u="none" strike="noStrike" cap="none">
                <a:latin typeface="Arial" panose="020B0604020202020204"/>
                <a:ea typeface="Arial" panose="020B0604020202020204"/>
                <a:cs typeface="Arial" panose="020B0604020202020204"/>
                <a:sym typeface="Arial" panose="020B0604020202020204"/>
              </a:endParaRPr>
            </a:p>
          </p:txBody>
        </p:sp>
        <p:sp>
          <p:nvSpPr>
            <p:cNvPr id="348" name="Google Shape;348;p49"/>
            <p:cNvSpPr/>
            <p:nvPr/>
          </p:nvSpPr>
          <p:spPr>
            <a:xfrm>
              <a:off x="841320" y="3160440"/>
              <a:ext cx="3203971" cy="2343886"/>
            </a:xfrm>
            <a:custGeom>
              <a:avLst/>
              <a:gdLst/>
              <a:ahLst/>
              <a:cxnLst/>
              <a:rect l="l" t="t" r="r" b="b"/>
              <a:pathLst>
                <a:path w="3203971" h="2343886" extrusionOk="0">
                  <a:moveTo>
                    <a:pt x="0" y="0"/>
                  </a:moveTo>
                  <a:lnTo>
                    <a:pt x="3203971" y="0"/>
                  </a:lnTo>
                  <a:lnTo>
                    <a:pt x="3203971" y="2343886"/>
                  </a:lnTo>
                  <a:lnTo>
                    <a:pt x="0" y="2343886"/>
                  </a:lnTo>
                  <a:lnTo>
                    <a:pt x="0" y="0"/>
                  </a:lnTo>
                  <a:close/>
                </a:path>
              </a:pathLst>
            </a:custGeom>
            <a:solidFill>
              <a:srgbClr val="CFD5EA">
                <a:alpha val="89800"/>
              </a:srgbClr>
            </a:solidFill>
            <a:ln w="12600" cap="flat" cmpd="sng">
              <a:solidFill>
                <a:srgbClr val="CFD5EA"/>
              </a:solidFill>
              <a:prstDash val="solid"/>
              <a:miter lim="8000"/>
              <a:headEnd type="none" w="sm" len="sm"/>
              <a:tailEnd type="none" w="sm" len="sm"/>
            </a:ln>
          </p:spPr>
          <p:txBody>
            <a:bodyPr spcFirstLastPara="1" wrap="square" lIns="122750" tIns="122750" rIns="163425" bIns="183950" anchor="t" anchorCtr="0">
              <a:noAutofit/>
            </a:bodyPr>
            <a:lstStyle/>
            <a:p>
              <a:pPr marL="228600" marR="0" lvl="1" indent="-184150" algn="l" rtl="0">
                <a:lnSpc>
                  <a:spcPct val="90000"/>
                </a:lnSpc>
                <a:spcBef>
                  <a:spcPts val="0"/>
                </a:spcBef>
                <a:spcAft>
                  <a:spcPts val="0"/>
                </a:spcAft>
                <a:buClr>
                  <a:srgbClr val="000000"/>
                </a:buClr>
                <a:buSzPts val="1600"/>
                <a:buFont typeface="Arial" panose="020B0604020202020204"/>
                <a:buChar char="•"/>
              </a:pPr>
              <a:r>
                <a:rPr lang="en-US" sz="1600" b="0" i="0" u="none" strike="noStrike" cap="none">
                  <a:solidFill>
                    <a:srgbClr val="000000"/>
                  </a:solidFill>
                  <a:latin typeface="Calibri"/>
                  <a:ea typeface="Calibri"/>
                  <a:cs typeface="Calibri"/>
                  <a:sym typeface="Calibri"/>
                </a:rPr>
                <a:t>Grad 1 sectio </a:t>
              </a:r>
              <a:endParaRPr sz="1600" b="0" i="0" u="none" strike="noStrike" cap="none">
                <a:latin typeface="Arial" panose="020B0604020202020204"/>
                <a:ea typeface="Arial" panose="020B0604020202020204"/>
                <a:cs typeface="Arial" panose="020B0604020202020204"/>
                <a:sym typeface="Arial" panose="020B0604020202020204"/>
              </a:endParaRPr>
            </a:p>
            <a:p>
              <a:pPr marL="228600" marR="0" lvl="1" indent="-184150" algn="l" rtl="0">
                <a:lnSpc>
                  <a:spcPct val="90000"/>
                </a:lnSpc>
                <a:spcBef>
                  <a:spcPts val="400"/>
                </a:spcBef>
                <a:spcAft>
                  <a:spcPts val="0"/>
                </a:spcAft>
                <a:buClr>
                  <a:srgbClr val="000000"/>
                </a:buClr>
                <a:buSzPts val="1600"/>
                <a:buFont typeface="Arial" panose="020B0604020202020204"/>
                <a:buChar char="•"/>
              </a:pPr>
              <a:r>
                <a:rPr lang="en-US" sz="1600" b="0" i="0" u="none" strike="noStrike" cap="none">
                  <a:solidFill>
                    <a:srgbClr val="000000"/>
                  </a:solidFill>
                  <a:latin typeface="Calibri"/>
                  <a:ea typeface="Calibri"/>
                  <a:cs typeface="Calibri"/>
                  <a:sym typeface="Calibri"/>
                </a:rPr>
                <a:t>Organ-rupturer </a:t>
              </a:r>
              <a:endParaRPr sz="1600" b="0" i="0" u="none" strike="noStrike" cap="none">
                <a:latin typeface="Arial" panose="020B0604020202020204"/>
                <a:ea typeface="Arial" panose="020B0604020202020204"/>
                <a:cs typeface="Arial" panose="020B0604020202020204"/>
                <a:sym typeface="Arial" panose="020B0604020202020204"/>
              </a:endParaRPr>
            </a:p>
            <a:p>
              <a:pPr marL="228600" marR="0" lvl="1" indent="-184150" algn="l" rtl="0">
                <a:lnSpc>
                  <a:spcPct val="90000"/>
                </a:lnSpc>
                <a:spcBef>
                  <a:spcPts val="400"/>
                </a:spcBef>
                <a:spcAft>
                  <a:spcPts val="0"/>
                </a:spcAft>
                <a:buClr>
                  <a:srgbClr val="000000"/>
                </a:buClr>
                <a:buSzPts val="1600"/>
                <a:buFont typeface="Arial" panose="020B0604020202020204"/>
                <a:buChar char="•"/>
              </a:pPr>
              <a:r>
                <a:rPr lang="en-US" sz="1600" b="0" i="0" u="none" strike="noStrike" cap="none">
                  <a:solidFill>
                    <a:srgbClr val="000000"/>
                  </a:solidFill>
                  <a:latin typeface="Calibri"/>
                  <a:ea typeface="Calibri"/>
                  <a:cs typeface="Calibri"/>
                  <a:sym typeface="Calibri"/>
                </a:rPr>
                <a:t>Ileus </a:t>
              </a:r>
              <a:endParaRPr sz="1600" b="0" i="0" u="none" strike="noStrike" cap="none">
                <a:latin typeface="Arial" panose="020B0604020202020204"/>
                <a:ea typeface="Arial" panose="020B0604020202020204"/>
                <a:cs typeface="Arial" panose="020B0604020202020204"/>
                <a:sym typeface="Arial" panose="020B0604020202020204"/>
              </a:endParaRPr>
            </a:p>
            <a:p>
              <a:pPr marL="228600" marR="0" lvl="1" indent="-184150" algn="l" rtl="0">
                <a:lnSpc>
                  <a:spcPct val="90000"/>
                </a:lnSpc>
                <a:spcBef>
                  <a:spcPts val="400"/>
                </a:spcBef>
                <a:spcAft>
                  <a:spcPts val="0"/>
                </a:spcAft>
                <a:buClr>
                  <a:srgbClr val="000000"/>
                </a:buClr>
                <a:buSzPts val="1600"/>
                <a:buFont typeface="Arial" panose="020B0604020202020204"/>
                <a:buChar char="•"/>
              </a:pPr>
              <a:r>
                <a:rPr lang="en-US" sz="1600" b="0" i="0" u="none" strike="noStrike" cap="none">
                  <a:solidFill>
                    <a:srgbClr val="000000"/>
                  </a:solidFill>
                  <a:latin typeface="Calibri"/>
                  <a:ea typeface="Calibri"/>
                  <a:cs typeface="Calibri"/>
                  <a:sym typeface="Calibri"/>
                </a:rPr>
                <a:t>Blødende mavesår + ustabil patient </a:t>
              </a:r>
              <a:endParaRPr sz="1600" b="0" i="0" u="none" strike="noStrike" cap="none">
                <a:latin typeface="Arial" panose="020B0604020202020204"/>
                <a:ea typeface="Arial" panose="020B0604020202020204"/>
                <a:cs typeface="Arial" panose="020B0604020202020204"/>
                <a:sym typeface="Arial" panose="020B0604020202020204"/>
              </a:endParaRPr>
            </a:p>
          </p:txBody>
        </p:sp>
        <p:sp>
          <p:nvSpPr>
            <p:cNvPr id="349" name="Google Shape;349;p49"/>
            <p:cNvSpPr/>
            <p:nvPr/>
          </p:nvSpPr>
          <p:spPr>
            <a:xfrm>
              <a:off x="4493880" y="2498040"/>
              <a:ext cx="3203971" cy="662400"/>
            </a:xfrm>
            <a:custGeom>
              <a:avLst/>
              <a:gdLst/>
              <a:ahLst/>
              <a:cxnLst/>
              <a:rect l="l" t="t" r="r" b="b"/>
              <a:pathLst>
                <a:path w="3203971" h="662400" extrusionOk="0">
                  <a:moveTo>
                    <a:pt x="0" y="0"/>
                  </a:moveTo>
                  <a:lnTo>
                    <a:pt x="3203971" y="0"/>
                  </a:lnTo>
                  <a:lnTo>
                    <a:pt x="3203971" y="662400"/>
                  </a:lnTo>
                  <a:lnTo>
                    <a:pt x="0" y="662400"/>
                  </a:lnTo>
                  <a:lnTo>
                    <a:pt x="0" y="0"/>
                  </a:lnTo>
                  <a:close/>
                </a:path>
              </a:pathLst>
            </a:custGeom>
            <a:solidFill>
              <a:srgbClr val="4472C4"/>
            </a:solidFill>
            <a:ln w="12600" cap="flat" cmpd="sng">
              <a:solidFill>
                <a:srgbClr val="4472C4"/>
              </a:solidFill>
              <a:prstDash val="solid"/>
              <a:miter lim="8000"/>
              <a:headEnd type="none" w="sm" len="sm"/>
              <a:tailEnd type="none" w="sm" len="sm"/>
            </a:ln>
          </p:spPr>
          <p:txBody>
            <a:bodyPr spcFirstLastPara="1" wrap="square" lIns="163425" tIns="93600" rIns="163425" bIns="93600" anchor="ctr" anchorCtr="1">
              <a:noAutofit/>
            </a:bodyPr>
            <a:lstStyle/>
            <a:p>
              <a:pPr marL="0" marR="0" lvl="0" indent="0" algn="ctr" rtl="0">
                <a:lnSpc>
                  <a:spcPct val="90000"/>
                </a:lnSpc>
                <a:spcBef>
                  <a:spcPts val="0"/>
                </a:spcBef>
                <a:spcAft>
                  <a:spcPts val="0"/>
                </a:spcAft>
                <a:buNone/>
              </a:pPr>
              <a:r>
                <a:rPr lang="en-US" sz="2300" b="0" i="0" u="none" strike="noStrike" cap="none">
                  <a:solidFill>
                    <a:srgbClr val="FFFFFF"/>
                  </a:solidFill>
                  <a:latin typeface="Calibri"/>
                  <a:ea typeface="Calibri"/>
                  <a:cs typeface="Calibri"/>
                  <a:sym typeface="Calibri"/>
                </a:rPr>
                <a:t>Subakutte operationer </a:t>
              </a:r>
              <a:endParaRPr sz="2300" b="0" i="0" u="none" strike="noStrike" cap="none">
                <a:latin typeface="Arial" panose="020B0604020202020204"/>
                <a:ea typeface="Arial" panose="020B0604020202020204"/>
                <a:cs typeface="Arial" panose="020B0604020202020204"/>
                <a:sym typeface="Arial" panose="020B0604020202020204"/>
              </a:endParaRPr>
            </a:p>
          </p:txBody>
        </p:sp>
        <p:sp>
          <p:nvSpPr>
            <p:cNvPr id="350" name="Google Shape;350;p49"/>
            <p:cNvSpPr/>
            <p:nvPr/>
          </p:nvSpPr>
          <p:spPr>
            <a:xfrm>
              <a:off x="4493880" y="3160440"/>
              <a:ext cx="3203971" cy="2343886"/>
            </a:xfrm>
            <a:custGeom>
              <a:avLst/>
              <a:gdLst/>
              <a:ahLst/>
              <a:cxnLst/>
              <a:rect l="l" t="t" r="r" b="b"/>
              <a:pathLst>
                <a:path w="3203971" h="2343886" extrusionOk="0">
                  <a:moveTo>
                    <a:pt x="0" y="0"/>
                  </a:moveTo>
                  <a:lnTo>
                    <a:pt x="3203971" y="0"/>
                  </a:lnTo>
                  <a:lnTo>
                    <a:pt x="3203971" y="2343886"/>
                  </a:lnTo>
                  <a:lnTo>
                    <a:pt x="0" y="2343886"/>
                  </a:lnTo>
                  <a:lnTo>
                    <a:pt x="0" y="0"/>
                  </a:lnTo>
                  <a:close/>
                </a:path>
              </a:pathLst>
            </a:custGeom>
            <a:solidFill>
              <a:srgbClr val="CFD5EA">
                <a:alpha val="89800"/>
              </a:srgbClr>
            </a:solidFill>
            <a:ln w="12600" cap="flat" cmpd="sng">
              <a:solidFill>
                <a:srgbClr val="CFD5EA"/>
              </a:solidFill>
              <a:prstDash val="solid"/>
              <a:miter lim="8000"/>
              <a:headEnd type="none" w="sm" len="sm"/>
              <a:tailEnd type="none" w="sm" len="sm"/>
            </a:ln>
          </p:spPr>
          <p:txBody>
            <a:bodyPr spcFirstLastPara="1" wrap="square" lIns="122750" tIns="122750" rIns="163425" bIns="183950" anchor="t" anchorCtr="0">
              <a:noAutofit/>
            </a:bodyPr>
            <a:lstStyle/>
            <a:p>
              <a:pPr marL="228600" marR="0" lvl="1" indent="-184150" algn="l" rtl="0">
                <a:lnSpc>
                  <a:spcPct val="90000"/>
                </a:lnSpc>
                <a:spcBef>
                  <a:spcPts val="0"/>
                </a:spcBef>
                <a:spcAft>
                  <a:spcPts val="0"/>
                </a:spcAft>
                <a:buClr>
                  <a:srgbClr val="000000"/>
                </a:buClr>
                <a:buSzPts val="1600"/>
                <a:buFont typeface="Arial" panose="020B0604020202020204"/>
                <a:buChar char="•"/>
              </a:pPr>
              <a:r>
                <a:rPr lang="en-US" sz="1600" b="0" i="0" u="none" strike="noStrike" cap="none">
                  <a:solidFill>
                    <a:srgbClr val="000000"/>
                  </a:solidFill>
                  <a:latin typeface="Calibri"/>
                  <a:ea typeface="Calibri"/>
                  <a:cs typeface="Calibri"/>
                  <a:sym typeface="Calibri"/>
                </a:rPr>
                <a:t>Grad 2 sectio </a:t>
              </a:r>
              <a:endParaRPr sz="1600" b="0" i="0" u="none" strike="noStrike" cap="none">
                <a:latin typeface="Arial" panose="020B0604020202020204"/>
                <a:ea typeface="Arial" panose="020B0604020202020204"/>
                <a:cs typeface="Arial" panose="020B0604020202020204"/>
                <a:sym typeface="Arial" panose="020B0604020202020204"/>
              </a:endParaRPr>
            </a:p>
            <a:p>
              <a:pPr marL="228600" marR="0" lvl="1" indent="-184150" algn="l" rtl="0">
                <a:lnSpc>
                  <a:spcPct val="90000"/>
                </a:lnSpc>
                <a:spcBef>
                  <a:spcPts val="400"/>
                </a:spcBef>
                <a:spcAft>
                  <a:spcPts val="0"/>
                </a:spcAft>
                <a:buClr>
                  <a:srgbClr val="000000"/>
                </a:buClr>
                <a:buSzPts val="1600"/>
                <a:buFont typeface="Arial" panose="020B0604020202020204"/>
                <a:buChar char="•"/>
              </a:pPr>
              <a:r>
                <a:rPr lang="en-US" sz="1600" b="0" i="0" u="none" strike="noStrike" cap="none">
                  <a:solidFill>
                    <a:srgbClr val="000000"/>
                  </a:solidFill>
                  <a:latin typeface="Calibri"/>
                  <a:ea typeface="Calibri"/>
                  <a:cs typeface="Calibri"/>
                  <a:sym typeface="Calibri"/>
                </a:rPr>
                <a:t>De fleste blindtarmsoperationer </a:t>
              </a:r>
              <a:endParaRPr sz="1600" b="0" i="0" u="none" strike="noStrike" cap="none">
                <a:latin typeface="Arial" panose="020B0604020202020204"/>
                <a:ea typeface="Arial" panose="020B0604020202020204"/>
                <a:cs typeface="Arial" panose="020B0604020202020204"/>
                <a:sym typeface="Arial" panose="020B0604020202020204"/>
              </a:endParaRPr>
            </a:p>
            <a:p>
              <a:pPr marL="228600" marR="0" lvl="1" indent="-184150" algn="l" rtl="0">
                <a:lnSpc>
                  <a:spcPct val="90000"/>
                </a:lnSpc>
                <a:spcBef>
                  <a:spcPts val="400"/>
                </a:spcBef>
                <a:spcAft>
                  <a:spcPts val="0"/>
                </a:spcAft>
                <a:buClr>
                  <a:srgbClr val="000000"/>
                </a:buClr>
                <a:buSzPts val="1600"/>
                <a:buFont typeface="Arial" panose="020B0604020202020204"/>
                <a:buChar char="•"/>
              </a:pPr>
              <a:r>
                <a:rPr lang="en-US" sz="1600" b="0" i="0" u="none" strike="noStrike" cap="none">
                  <a:solidFill>
                    <a:srgbClr val="000000"/>
                  </a:solidFill>
                  <a:latin typeface="Calibri"/>
                  <a:ea typeface="Calibri"/>
                  <a:cs typeface="Calibri"/>
                  <a:sym typeface="Calibri"/>
                </a:rPr>
                <a:t>De fleste operationskrævende frakturer </a:t>
              </a:r>
              <a:endParaRPr sz="1600" b="0" i="0" u="none" strike="noStrike" cap="none">
                <a:latin typeface="Arial" panose="020B0604020202020204"/>
                <a:ea typeface="Arial" panose="020B0604020202020204"/>
                <a:cs typeface="Arial" panose="020B0604020202020204"/>
                <a:sym typeface="Arial" panose="020B0604020202020204"/>
              </a:endParaRPr>
            </a:p>
          </p:txBody>
        </p:sp>
        <p:sp>
          <p:nvSpPr>
            <p:cNvPr id="351" name="Google Shape;351;p49"/>
            <p:cNvSpPr/>
            <p:nvPr/>
          </p:nvSpPr>
          <p:spPr>
            <a:xfrm>
              <a:off x="8146440" y="2498040"/>
              <a:ext cx="3203971" cy="662400"/>
            </a:xfrm>
            <a:custGeom>
              <a:avLst/>
              <a:gdLst/>
              <a:ahLst/>
              <a:cxnLst/>
              <a:rect l="l" t="t" r="r" b="b"/>
              <a:pathLst>
                <a:path w="3203971" h="662400" extrusionOk="0">
                  <a:moveTo>
                    <a:pt x="0" y="0"/>
                  </a:moveTo>
                  <a:lnTo>
                    <a:pt x="3203971" y="0"/>
                  </a:lnTo>
                  <a:lnTo>
                    <a:pt x="3203971" y="662400"/>
                  </a:lnTo>
                  <a:lnTo>
                    <a:pt x="0" y="662400"/>
                  </a:lnTo>
                  <a:lnTo>
                    <a:pt x="0" y="0"/>
                  </a:lnTo>
                  <a:close/>
                </a:path>
              </a:pathLst>
            </a:custGeom>
            <a:solidFill>
              <a:srgbClr val="4472C4"/>
            </a:solidFill>
            <a:ln w="12600" cap="flat" cmpd="sng">
              <a:solidFill>
                <a:srgbClr val="4472C4"/>
              </a:solidFill>
              <a:prstDash val="solid"/>
              <a:miter lim="8000"/>
              <a:headEnd type="none" w="sm" len="sm"/>
              <a:tailEnd type="none" w="sm" len="sm"/>
            </a:ln>
          </p:spPr>
          <p:txBody>
            <a:bodyPr spcFirstLastPara="1" wrap="square" lIns="163425" tIns="93600" rIns="163425" bIns="93600" anchor="ctr" anchorCtr="1">
              <a:noAutofit/>
            </a:bodyPr>
            <a:lstStyle/>
            <a:p>
              <a:pPr marL="0" marR="0" lvl="0" indent="0" algn="ctr" rtl="0">
                <a:lnSpc>
                  <a:spcPct val="90000"/>
                </a:lnSpc>
                <a:spcBef>
                  <a:spcPts val="0"/>
                </a:spcBef>
                <a:spcAft>
                  <a:spcPts val="0"/>
                </a:spcAft>
                <a:buNone/>
              </a:pPr>
              <a:r>
                <a:rPr lang="en-US" sz="2300" b="0" i="0" u="none" strike="noStrike" cap="none">
                  <a:solidFill>
                    <a:srgbClr val="FFFFFF"/>
                  </a:solidFill>
                  <a:latin typeface="Calibri"/>
                  <a:ea typeface="Calibri"/>
                  <a:cs typeface="Calibri"/>
                  <a:sym typeface="Calibri"/>
                </a:rPr>
                <a:t>Elektive operationer </a:t>
              </a:r>
              <a:endParaRPr sz="2300" b="0" i="0" u="none" strike="noStrike" cap="none">
                <a:latin typeface="Arial" panose="020B0604020202020204"/>
                <a:ea typeface="Arial" panose="020B0604020202020204"/>
                <a:cs typeface="Arial" panose="020B0604020202020204"/>
                <a:sym typeface="Arial" panose="020B0604020202020204"/>
              </a:endParaRPr>
            </a:p>
          </p:txBody>
        </p:sp>
        <p:sp>
          <p:nvSpPr>
            <p:cNvPr id="352" name="Google Shape;352;p49"/>
            <p:cNvSpPr/>
            <p:nvPr/>
          </p:nvSpPr>
          <p:spPr>
            <a:xfrm>
              <a:off x="8146440" y="3160440"/>
              <a:ext cx="3203971" cy="2343886"/>
            </a:xfrm>
            <a:custGeom>
              <a:avLst/>
              <a:gdLst/>
              <a:ahLst/>
              <a:cxnLst/>
              <a:rect l="l" t="t" r="r" b="b"/>
              <a:pathLst>
                <a:path w="3203971" h="2343886" extrusionOk="0">
                  <a:moveTo>
                    <a:pt x="0" y="0"/>
                  </a:moveTo>
                  <a:lnTo>
                    <a:pt x="3203971" y="0"/>
                  </a:lnTo>
                  <a:lnTo>
                    <a:pt x="3203971" y="2343886"/>
                  </a:lnTo>
                  <a:lnTo>
                    <a:pt x="0" y="2343886"/>
                  </a:lnTo>
                  <a:lnTo>
                    <a:pt x="0" y="0"/>
                  </a:lnTo>
                  <a:close/>
                </a:path>
              </a:pathLst>
            </a:custGeom>
            <a:solidFill>
              <a:srgbClr val="CFD5EA">
                <a:alpha val="89800"/>
              </a:srgbClr>
            </a:solidFill>
            <a:ln w="12600" cap="flat" cmpd="sng">
              <a:solidFill>
                <a:srgbClr val="CFD5EA"/>
              </a:solidFill>
              <a:prstDash val="solid"/>
              <a:miter lim="8000"/>
              <a:headEnd type="none" w="sm" len="sm"/>
              <a:tailEnd type="none" w="sm" len="sm"/>
            </a:ln>
          </p:spPr>
          <p:txBody>
            <a:bodyPr spcFirstLastPara="1" wrap="square" lIns="122750" tIns="122750" rIns="163425" bIns="183950" anchor="t" anchorCtr="0">
              <a:noAutofit/>
            </a:bodyPr>
            <a:lstStyle/>
            <a:p>
              <a:pPr marL="228600" marR="0" lvl="1" indent="-184150" algn="l" rtl="0">
                <a:lnSpc>
                  <a:spcPct val="90000"/>
                </a:lnSpc>
                <a:spcBef>
                  <a:spcPts val="0"/>
                </a:spcBef>
                <a:spcAft>
                  <a:spcPts val="0"/>
                </a:spcAft>
                <a:buClr>
                  <a:srgbClr val="000000"/>
                </a:buClr>
                <a:buSzPts val="1600"/>
                <a:buFont typeface="Arial" panose="020B0604020202020204"/>
                <a:buChar char="•"/>
              </a:pPr>
              <a:r>
                <a:rPr lang="en-US" sz="1600" b="0" i="0" u="none" strike="noStrike" cap="none">
                  <a:solidFill>
                    <a:srgbClr val="000000"/>
                  </a:solidFill>
                  <a:latin typeface="Calibri"/>
                  <a:ea typeface="Calibri"/>
                  <a:cs typeface="Calibri"/>
                  <a:sym typeface="Calibri"/>
                </a:rPr>
                <a:t>De fleste bevægeapparats-operationer </a:t>
              </a:r>
              <a:endParaRPr sz="1600" b="0" i="0" u="none" strike="noStrike" cap="none">
                <a:latin typeface="Arial" panose="020B0604020202020204"/>
                <a:ea typeface="Arial" panose="020B0604020202020204"/>
                <a:cs typeface="Arial" panose="020B0604020202020204"/>
                <a:sym typeface="Arial" panose="020B0604020202020204"/>
              </a:endParaRPr>
            </a:p>
            <a:p>
              <a:pPr marL="228600" marR="0" lvl="1" indent="-184150" algn="l" rtl="0">
                <a:lnSpc>
                  <a:spcPct val="90000"/>
                </a:lnSpc>
                <a:spcBef>
                  <a:spcPts val="400"/>
                </a:spcBef>
                <a:spcAft>
                  <a:spcPts val="0"/>
                </a:spcAft>
                <a:buClr>
                  <a:srgbClr val="000000"/>
                </a:buClr>
                <a:buSzPts val="1600"/>
                <a:buFont typeface="Arial" panose="020B0604020202020204"/>
                <a:buChar char="•"/>
              </a:pPr>
              <a:r>
                <a:rPr lang="en-US" sz="1600" b="0" i="0" u="none" strike="noStrike" cap="none">
                  <a:solidFill>
                    <a:srgbClr val="000000"/>
                  </a:solidFill>
                  <a:latin typeface="Calibri"/>
                  <a:ea typeface="Calibri"/>
                  <a:cs typeface="Calibri"/>
                  <a:sym typeface="Calibri"/>
                </a:rPr>
                <a:t>Kosmetiske operationer </a:t>
              </a:r>
              <a:endParaRPr sz="1600" b="0" i="0" u="none" strike="noStrike" cap="none">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357" name="Shape 357"/>
        <p:cNvGrpSpPr/>
        <p:nvPr/>
      </p:nvGrpSpPr>
      <p:grpSpPr>
        <a:xfrm>
          <a:off x="0" y="0"/>
          <a:ext cx="0" cy="0"/>
          <a:chOff x="0" y="0"/>
          <a:chExt cx="0" cy="0"/>
        </a:xfrm>
      </p:grpSpPr>
      <p:sp>
        <p:nvSpPr>
          <p:cNvPr id="358" name="Google Shape;358;p50"/>
          <p:cNvSpPr/>
          <p:nvPr/>
        </p:nvSpPr>
        <p:spPr>
          <a:xfrm>
            <a:off x="0" y="0"/>
            <a:ext cx="914409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359" name="Google Shape;359;p50"/>
          <p:cNvSpPr/>
          <p:nvPr/>
        </p:nvSpPr>
        <p:spPr>
          <a:xfrm>
            <a:off x="0" y="0"/>
            <a:ext cx="856224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a:effectLst>
            <a:outerShdw dist="406503" dir="21539108">
              <a:srgbClr val="000000">
                <a:alpha val="20000"/>
              </a:srgbClr>
            </a:outerShdw>
          </a:effectLst>
        </p:spPr>
      </p:sp>
      <p:sp>
        <p:nvSpPr>
          <p:cNvPr id="360" name="Google Shape;360;p50"/>
          <p:cNvSpPr txBox="1"/>
          <p:nvPr/>
        </p:nvSpPr>
        <p:spPr>
          <a:xfrm>
            <a:off x="581580" y="174150"/>
            <a:ext cx="7549500" cy="1281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US" sz="3000" b="0" i="0" u="none" strike="noStrike" cap="none">
                <a:solidFill>
                  <a:srgbClr val="000000"/>
                </a:solidFill>
                <a:latin typeface="Calibri"/>
                <a:ea typeface="Calibri"/>
                <a:cs typeface="Calibri"/>
                <a:sym typeface="Calibri"/>
              </a:rPr>
              <a:t>Operationsforløb – Hvad hvornår? </a:t>
            </a:r>
            <a:endParaRPr sz="3000" b="0" i="0" u="none" strike="noStrike" cap="none">
              <a:latin typeface="Arial" panose="020B0604020202020204"/>
              <a:ea typeface="Arial" panose="020B0604020202020204"/>
              <a:cs typeface="Arial" panose="020B0604020202020204"/>
              <a:sym typeface="Arial" panose="020B0604020202020204"/>
            </a:endParaRPr>
          </a:p>
        </p:txBody>
      </p:sp>
      <p:pic>
        <p:nvPicPr>
          <p:cNvPr id="361" name="Google Shape;361;p50" descr="clipboard med tjekliste | Stock foto | Colourbox"/>
          <p:cNvPicPr preferRelativeResize="0"/>
          <p:nvPr/>
        </p:nvPicPr>
        <p:blipFill rotWithShape="1">
          <a:blip r:embed="rId1"/>
          <a:srcRect l="1653" r="9457"/>
          <a:stretch>
            <a:fillRect/>
          </a:stretch>
        </p:blipFill>
        <p:spPr>
          <a:xfrm>
            <a:off x="0" y="1363770"/>
            <a:ext cx="3359610" cy="3779730"/>
          </a:xfrm>
          <a:prstGeom prst="rect">
            <a:avLst/>
          </a:prstGeom>
          <a:noFill/>
          <a:ln>
            <a:noFill/>
          </a:ln>
        </p:spPr>
      </p:pic>
      <p:grpSp>
        <p:nvGrpSpPr>
          <p:cNvPr id="362" name="Google Shape;362;p50"/>
          <p:cNvGrpSpPr/>
          <p:nvPr/>
        </p:nvGrpSpPr>
        <p:grpSpPr>
          <a:xfrm>
            <a:off x="4571910" y="1416150"/>
            <a:ext cx="3764125" cy="3621240"/>
            <a:chOff x="6095880" y="1888200"/>
            <a:chExt cx="5018833" cy="4828320"/>
          </a:xfrm>
        </p:grpSpPr>
        <p:sp>
          <p:nvSpPr>
            <p:cNvPr id="363" name="Google Shape;363;p50"/>
            <p:cNvSpPr/>
            <p:nvPr/>
          </p:nvSpPr>
          <p:spPr>
            <a:xfrm>
              <a:off x="6095880" y="2094840"/>
              <a:ext cx="5018833" cy="1278900"/>
            </a:xfrm>
            <a:custGeom>
              <a:avLst/>
              <a:gdLst/>
              <a:ahLst/>
              <a:cxnLst/>
              <a:rect l="l" t="t" r="r" b="b"/>
              <a:pathLst>
                <a:path w="5018833" h="1278900" extrusionOk="0">
                  <a:moveTo>
                    <a:pt x="0" y="0"/>
                  </a:moveTo>
                  <a:lnTo>
                    <a:pt x="5018833" y="0"/>
                  </a:lnTo>
                  <a:lnTo>
                    <a:pt x="5018833" y="1278900"/>
                  </a:lnTo>
                  <a:lnTo>
                    <a:pt x="0" y="1278900"/>
                  </a:lnTo>
                  <a:lnTo>
                    <a:pt x="0" y="0"/>
                  </a:lnTo>
                  <a:close/>
                </a:path>
              </a:pathLst>
            </a:custGeom>
            <a:solidFill>
              <a:srgbClr val="FFFFFF">
                <a:alpha val="89800"/>
              </a:srgbClr>
            </a:solidFill>
            <a:ln w="12600" cap="flat" cmpd="sng">
              <a:solidFill>
                <a:srgbClr val="4472C4"/>
              </a:solidFill>
              <a:prstDash val="solid"/>
              <a:miter lim="8000"/>
              <a:headEnd type="none" w="sm" len="sm"/>
              <a:tailEnd type="none" w="sm" len="sm"/>
            </a:ln>
          </p:spPr>
          <p:txBody>
            <a:bodyPr spcFirstLastPara="1" wrap="square" lIns="292125" tIns="218700" rIns="292125" bIns="74775" anchor="t" anchorCtr="0">
              <a:noAutofit/>
            </a:bodyPr>
            <a:lstStyle/>
            <a:p>
              <a:pPr marL="88900" marR="0" lvl="1" indent="-95250" algn="l" rtl="0">
                <a:lnSpc>
                  <a:spcPct val="90000"/>
                </a:lnSpc>
                <a:spcBef>
                  <a:spcPts val="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Indikation for OP? </a:t>
              </a:r>
              <a:endParaRPr sz="1100" b="0" i="0" u="none" strike="noStrike" cap="none">
                <a:latin typeface="Arial" panose="020B0604020202020204"/>
                <a:ea typeface="Arial" panose="020B0604020202020204"/>
                <a:cs typeface="Arial" panose="020B0604020202020204"/>
                <a:sym typeface="Arial" panose="020B0604020202020204"/>
              </a:endParaRPr>
            </a:p>
            <a:p>
              <a:pPr marL="88900" marR="0" lvl="1" indent="-95250" algn="l" rtl="0">
                <a:lnSpc>
                  <a:spcPct val="90000"/>
                </a:lnSpc>
                <a:spcBef>
                  <a:spcPts val="2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Info til patient </a:t>
              </a:r>
              <a:endParaRPr sz="1100" b="0" i="0" u="none" strike="noStrike" cap="none">
                <a:latin typeface="Arial" panose="020B0604020202020204"/>
                <a:ea typeface="Arial" panose="020B0604020202020204"/>
                <a:cs typeface="Arial" panose="020B0604020202020204"/>
                <a:sym typeface="Arial" panose="020B0604020202020204"/>
              </a:endParaRPr>
            </a:p>
            <a:p>
              <a:pPr marL="88900" marR="0" lvl="1" indent="-95250" algn="l" rtl="0">
                <a:lnSpc>
                  <a:spcPct val="90000"/>
                </a:lnSpc>
                <a:spcBef>
                  <a:spcPts val="2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Pausering af uhensigtsmæssig medicin</a:t>
              </a:r>
              <a:endParaRPr sz="1100" b="0" i="0" u="none" strike="noStrike" cap="none">
                <a:latin typeface="Arial" panose="020B0604020202020204"/>
                <a:ea typeface="Arial" panose="020B0604020202020204"/>
                <a:cs typeface="Arial" panose="020B0604020202020204"/>
                <a:sym typeface="Arial" panose="020B0604020202020204"/>
              </a:endParaRPr>
            </a:p>
            <a:p>
              <a:pPr marL="88900" marR="0" lvl="1" indent="-95250" algn="l" rtl="0">
                <a:lnSpc>
                  <a:spcPct val="90000"/>
                </a:lnSpc>
                <a:spcBef>
                  <a:spcPts val="2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TJEKLISTE!!! </a:t>
              </a:r>
              <a:endParaRPr sz="1100" b="0" i="0" u="none" strike="noStrike" cap="none">
                <a:latin typeface="Arial" panose="020B0604020202020204"/>
                <a:ea typeface="Arial" panose="020B0604020202020204"/>
                <a:cs typeface="Arial" panose="020B0604020202020204"/>
                <a:sym typeface="Arial" panose="020B0604020202020204"/>
              </a:endParaRPr>
            </a:p>
          </p:txBody>
        </p:sp>
        <p:sp>
          <p:nvSpPr>
            <p:cNvPr id="364" name="Google Shape;364;p50"/>
            <p:cNvSpPr/>
            <p:nvPr/>
          </p:nvSpPr>
          <p:spPr>
            <a:xfrm>
              <a:off x="6346800" y="1888200"/>
              <a:ext cx="3513183" cy="413280"/>
            </a:xfrm>
            <a:custGeom>
              <a:avLst/>
              <a:gdLst/>
              <a:ahLst/>
              <a:cxnLst/>
              <a:rect l="l" t="t" r="r" b="b"/>
              <a:pathLst>
                <a:path w="3513183" h="413280" extrusionOk="0">
                  <a:moveTo>
                    <a:pt x="0" y="68881"/>
                  </a:moveTo>
                  <a:cubicBezTo>
                    <a:pt x="0" y="30839"/>
                    <a:pt x="30839" y="0"/>
                    <a:pt x="68881" y="0"/>
                  </a:cubicBezTo>
                  <a:lnTo>
                    <a:pt x="3444302" y="0"/>
                  </a:lnTo>
                  <a:cubicBezTo>
                    <a:pt x="3482344" y="0"/>
                    <a:pt x="3513183" y="30839"/>
                    <a:pt x="3513183" y="68881"/>
                  </a:cubicBezTo>
                  <a:lnTo>
                    <a:pt x="3513183" y="344399"/>
                  </a:lnTo>
                  <a:cubicBezTo>
                    <a:pt x="3513183" y="382441"/>
                    <a:pt x="3482344" y="413280"/>
                    <a:pt x="3444302" y="413280"/>
                  </a:cubicBezTo>
                  <a:lnTo>
                    <a:pt x="68881" y="413280"/>
                  </a:lnTo>
                  <a:cubicBezTo>
                    <a:pt x="30839" y="413280"/>
                    <a:pt x="0" y="382441"/>
                    <a:pt x="0" y="344399"/>
                  </a:cubicBezTo>
                  <a:lnTo>
                    <a:pt x="0" y="68881"/>
                  </a:lnTo>
                  <a:close/>
                </a:path>
              </a:pathLst>
            </a:custGeom>
            <a:solidFill>
              <a:srgbClr val="4472C4"/>
            </a:solidFill>
            <a:ln w="12600" cap="flat" cmpd="sng">
              <a:solidFill>
                <a:srgbClr val="FFFFFF"/>
              </a:solidFill>
              <a:prstDash val="solid"/>
              <a:miter lim="8000"/>
              <a:headEnd type="none" w="sm" len="sm"/>
              <a:tailEnd type="none" w="sm" len="sm"/>
            </a:ln>
          </p:spPr>
          <p:txBody>
            <a:bodyPr spcFirstLastPara="1" wrap="square" lIns="114750" tIns="15125" rIns="114750" bIns="15125" anchor="ctr" anchorCtr="0">
              <a:noAutofit/>
            </a:bodyPr>
            <a:lstStyle/>
            <a:p>
              <a:pPr marL="0" marR="0" lvl="0" indent="0" algn="l" rtl="0">
                <a:lnSpc>
                  <a:spcPct val="90000"/>
                </a:lnSpc>
                <a:spcBef>
                  <a:spcPts val="0"/>
                </a:spcBef>
                <a:spcAft>
                  <a:spcPts val="0"/>
                </a:spcAft>
                <a:buNone/>
              </a:pPr>
              <a:r>
                <a:rPr lang="en-US" sz="1100" b="0" i="0" u="none" strike="noStrike" cap="none">
                  <a:solidFill>
                    <a:srgbClr val="FFFFFF"/>
                  </a:solidFill>
                  <a:latin typeface="Calibri"/>
                  <a:ea typeface="Calibri"/>
                  <a:cs typeface="Calibri"/>
                  <a:sym typeface="Calibri"/>
                </a:rPr>
                <a:t>Præ-operativt </a:t>
              </a:r>
              <a:endParaRPr sz="1100" b="0" i="0" u="none" strike="noStrike" cap="none">
                <a:latin typeface="Arial" panose="020B0604020202020204"/>
                <a:ea typeface="Arial" panose="020B0604020202020204"/>
                <a:cs typeface="Arial" panose="020B0604020202020204"/>
                <a:sym typeface="Arial" panose="020B0604020202020204"/>
              </a:endParaRPr>
            </a:p>
          </p:txBody>
        </p:sp>
        <p:sp>
          <p:nvSpPr>
            <p:cNvPr id="365" name="Google Shape;365;p50"/>
            <p:cNvSpPr/>
            <p:nvPr/>
          </p:nvSpPr>
          <p:spPr>
            <a:xfrm>
              <a:off x="6095880" y="3655800"/>
              <a:ext cx="5018833" cy="1278900"/>
            </a:xfrm>
            <a:custGeom>
              <a:avLst/>
              <a:gdLst/>
              <a:ahLst/>
              <a:cxnLst/>
              <a:rect l="l" t="t" r="r" b="b"/>
              <a:pathLst>
                <a:path w="5018833" h="1278900" extrusionOk="0">
                  <a:moveTo>
                    <a:pt x="0" y="0"/>
                  </a:moveTo>
                  <a:lnTo>
                    <a:pt x="5018833" y="0"/>
                  </a:lnTo>
                  <a:lnTo>
                    <a:pt x="5018833" y="1278900"/>
                  </a:lnTo>
                  <a:lnTo>
                    <a:pt x="0" y="1278900"/>
                  </a:lnTo>
                  <a:lnTo>
                    <a:pt x="0" y="0"/>
                  </a:lnTo>
                  <a:close/>
                </a:path>
              </a:pathLst>
            </a:custGeom>
            <a:solidFill>
              <a:srgbClr val="FFFFFF">
                <a:alpha val="89800"/>
              </a:srgbClr>
            </a:solidFill>
            <a:ln w="12600" cap="flat" cmpd="sng">
              <a:solidFill>
                <a:srgbClr val="4472C4"/>
              </a:solidFill>
              <a:prstDash val="solid"/>
              <a:miter lim="8000"/>
              <a:headEnd type="none" w="sm" len="sm"/>
              <a:tailEnd type="none" w="sm" len="sm"/>
            </a:ln>
          </p:spPr>
          <p:txBody>
            <a:bodyPr spcFirstLastPara="1" wrap="square" lIns="292125" tIns="218700" rIns="292125" bIns="74775" anchor="t" anchorCtr="0">
              <a:noAutofit/>
            </a:bodyPr>
            <a:lstStyle/>
            <a:p>
              <a:pPr marL="88900" marR="0" lvl="1" indent="-95250" algn="l" rtl="0">
                <a:lnSpc>
                  <a:spcPct val="90000"/>
                </a:lnSpc>
                <a:spcBef>
                  <a:spcPts val="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Bedøvelse</a:t>
              </a:r>
              <a:endParaRPr sz="1100" b="0" i="0" u="none" strike="noStrike" cap="none">
                <a:latin typeface="Arial" panose="020B0604020202020204"/>
                <a:ea typeface="Arial" panose="020B0604020202020204"/>
                <a:cs typeface="Arial" panose="020B0604020202020204"/>
                <a:sym typeface="Arial" panose="020B0604020202020204"/>
              </a:endParaRPr>
            </a:p>
            <a:p>
              <a:pPr marL="88900" marR="0" lvl="1" indent="-95250" algn="l" rtl="0">
                <a:lnSpc>
                  <a:spcPct val="90000"/>
                </a:lnSpc>
                <a:spcBef>
                  <a:spcPts val="2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Smertedækning</a:t>
              </a:r>
              <a:endParaRPr sz="1100" b="0" i="0" u="none" strike="noStrike" cap="none">
                <a:latin typeface="Arial" panose="020B0604020202020204"/>
                <a:ea typeface="Arial" panose="020B0604020202020204"/>
                <a:cs typeface="Arial" panose="020B0604020202020204"/>
                <a:sym typeface="Arial" panose="020B0604020202020204"/>
              </a:endParaRPr>
            </a:p>
            <a:p>
              <a:pPr marL="88900" marR="0" lvl="1" indent="-95250" algn="l" rtl="0">
                <a:lnSpc>
                  <a:spcPct val="90000"/>
                </a:lnSpc>
                <a:spcBef>
                  <a:spcPts val="2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Antibiotika </a:t>
              </a:r>
              <a:endParaRPr sz="1100" b="0" i="0" u="none" strike="noStrike" cap="none">
                <a:latin typeface="Arial" panose="020B0604020202020204"/>
                <a:ea typeface="Arial" panose="020B0604020202020204"/>
                <a:cs typeface="Arial" panose="020B0604020202020204"/>
                <a:sym typeface="Arial" panose="020B0604020202020204"/>
              </a:endParaRPr>
            </a:p>
            <a:p>
              <a:pPr marL="88900" marR="0" lvl="1" indent="-95250" algn="l" rtl="0">
                <a:lnSpc>
                  <a:spcPct val="90000"/>
                </a:lnSpc>
                <a:spcBef>
                  <a:spcPts val="2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Væske </a:t>
              </a:r>
              <a:endParaRPr sz="1100" b="0" i="0" u="none" strike="noStrike" cap="none">
                <a:latin typeface="Arial" panose="020B0604020202020204"/>
                <a:ea typeface="Arial" panose="020B0604020202020204"/>
                <a:cs typeface="Arial" panose="020B0604020202020204"/>
                <a:sym typeface="Arial" panose="020B0604020202020204"/>
              </a:endParaRPr>
            </a:p>
          </p:txBody>
        </p:sp>
        <p:sp>
          <p:nvSpPr>
            <p:cNvPr id="366" name="Google Shape;366;p50"/>
            <p:cNvSpPr/>
            <p:nvPr/>
          </p:nvSpPr>
          <p:spPr>
            <a:xfrm>
              <a:off x="6346800" y="3449160"/>
              <a:ext cx="3513183" cy="413280"/>
            </a:xfrm>
            <a:custGeom>
              <a:avLst/>
              <a:gdLst/>
              <a:ahLst/>
              <a:cxnLst/>
              <a:rect l="l" t="t" r="r" b="b"/>
              <a:pathLst>
                <a:path w="3513183" h="413280" extrusionOk="0">
                  <a:moveTo>
                    <a:pt x="0" y="68881"/>
                  </a:moveTo>
                  <a:cubicBezTo>
                    <a:pt x="0" y="30839"/>
                    <a:pt x="30839" y="0"/>
                    <a:pt x="68881" y="0"/>
                  </a:cubicBezTo>
                  <a:lnTo>
                    <a:pt x="3444302" y="0"/>
                  </a:lnTo>
                  <a:cubicBezTo>
                    <a:pt x="3482344" y="0"/>
                    <a:pt x="3513183" y="30839"/>
                    <a:pt x="3513183" y="68881"/>
                  </a:cubicBezTo>
                  <a:lnTo>
                    <a:pt x="3513183" y="344399"/>
                  </a:lnTo>
                  <a:cubicBezTo>
                    <a:pt x="3513183" y="382441"/>
                    <a:pt x="3482344" y="413280"/>
                    <a:pt x="3444302" y="413280"/>
                  </a:cubicBezTo>
                  <a:lnTo>
                    <a:pt x="68881" y="413280"/>
                  </a:lnTo>
                  <a:cubicBezTo>
                    <a:pt x="30839" y="413280"/>
                    <a:pt x="0" y="382441"/>
                    <a:pt x="0" y="344399"/>
                  </a:cubicBezTo>
                  <a:lnTo>
                    <a:pt x="0" y="68881"/>
                  </a:lnTo>
                  <a:close/>
                </a:path>
              </a:pathLst>
            </a:custGeom>
            <a:solidFill>
              <a:srgbClr val="4472C4"/>
            </a:solidFill>
            <a:ln w="12600" cap="flat" cmpd="sng">
              <a:solidFill>
                <a:srgbClr val="FFFFFF"/>
              </a:solidFill>
              <a:prstDash val="solid"/>
              <a:miter lim="8000"/>
              <a:headEnd type="none" w="sm" len="sm"/>
              <a:tailEnd type="none" w="sm" len="sm"/>
            </a:ln>
          </p:spPr>
          <p:txBody>
            <a:bodyPr spcFirstLastPara="1" wrap="square" lIns="114750" tIns="15125" rIns="114750" bIns="15125" anchor="ctr" anchorCtr="0">
              <a:noAutofit/>
            </a:bodyPr>
            <a:lstStyle/>
            <a:p>
              <a:pPr marL="0" marR="0" lvl="0" indent="0" algn="l" rtl="0">
                <a:lnSpc>
                  <a:spcPct val="90000"/>
                </a:lnSpc>
                <a:spcBef>
                  <a:spcPts val="0"/>
                </a:spcBef>
                <a:spcAft>
                  <a:spcPts val="0"/>
                </a:spcAft>
                <a:buNone/>
              </a:pPr>
              <a:r>
                <a:rPr lang="en-US" sz="1100" b="0" i="0" u="none" strike="noStrike" cap="none">
                  <a:solidFill>
                    <a:srgbClr val="FFFFFF"/>
                  </a:solidFill>
                  <a:latin typeface="Calibri"/>
                  <a:ea typeface="Calibri"/>
                  <a:cs typeface="Calibri"/>
                  <a:sym typeface="Calibri"/>
                </a:rPr>
                <a:t>Peri-operativt </a:t>
              </a:r>
              <a:endParaRPr sz="1100" b="0" i="0" u="none" strike="noStrike" cap="none">
                <a:latin typeface="Arial" panose="020B0604020202020204"/>
                <a:ea typeface="Arial" panose="020B0604020202020204"/>
                <a:cs typeface="Arial" panose="020B0604020202020204"/>
                <a:sym typeface="Arial" panose="020B0604020202020204"/>
              </a:endParaRPr>
            </a:p>
          </p:txBody>
        </p:sp>
        <p:sp>
          <p:nvSpPr>
            <p:cNvPr id="367" name="Google Shape;367;p50"/>
            <p:cNvSpPr/>
            <p:nvPr/>
          </p:nvSpPr>
          <p:spPr>
            <a:xfrm>
              <a:off x="6095880" y="5217120"/>
              <a:ext cx="5018833" cy="1499400"/>
            </a:xfrm>
            <a:custGeom>
              <a:avLst/>
              <a:gdLst/>
              <a:ahLst/>
              <a:cxnLst/>
              <a:rect l="l" t="t" r="r" b="b"/>
              <a:pathLst>
                <a:path w="5018833" h="1499400" extrusionOk="0">
                  <a:moveTo>
                    <a:pt x="0" y="0"/>
                  </a:moveTo>
                  <a:lnTo>
                    <a:pt x="5018833" y="0"/>
                  </a:lnTo>
                  <a:lnTo>
                    <a:pt x="5018833" y="1499400"/>
                  </a:lnTo>
                  <a:lnTo>
                    <a:pt x="0" y="1499400"/>
                  </a:lnTo>
                  <a:lnTo>
                    <a:pt x="0" y="0"/>
                  </a:lnTo>
                  <a:close/>
                </a:path>
              </a:pathLst>
            </a:custGeom>
            <a:solidFill>
              <a:srgbClr val="FFFFFF">
                <a:alpha val="89800"/>
              </a:srgbClr>
            </a:solidFill>
            <a:ln w="12600" cap="flat" cmpd="sng">
              <a:solidFill>
                <a:srgbClr val="4472C4"/>
              </a:solidFill>
              <a:prstDash val="solid"/>
              <a:miter lim="8000"/>
              <a:headEnd type="none" w="sm" len="sm"/>
              <a:tailEnd type="none" w="sm" len="sm"/>
            </a:ln>
          </p:spPr>
          <p:txBody>
            <a:bodyPr spcFirstLastPara="1" wrap="square" lIns="292125" tIns="218700" rIns="292125" bIns="74775" anchor="t" anchorCtr="0">
              <a:noAutofit/>
            </a:bodyPr>
            <a:lstStyle/>
            <a:p>
              <a:pPr marL="88900" marR="0" lvl="1" indent="-95250" algn="l" rtl="0">
                <a:lnSpc>
                  <a:spcPct val="90000"/>
                </a:lnSpc>
                <a:spcBef>
                  <a:spcPts val="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Laksantia </a:t>
              </a:r>
              <a:endParaRPr sz="1100" b="0" i="0" u="none" strike="noStrike" cap="none">
                <a:latin typeface="Arial" panose="020B0604020202020204"/>
                <a:ea typeface="Arial" panose="020B0604020202020204"/>
                <a:cs typeface="Arial" panose="020B0604020202020204"/>
                <a:sym typeface="Arial" panose="020B0604020202020204"/>
              </a:endParaRPr>
            </a:p>
            <a:p>
              <a:pPr marL="88900" marR="0" lvl="1" indent="-95250" algn="l" rtl="0">
                <a:lnSpc>
                  <a:spcPct val="90000"/>
                </a:lnSpc>
                <a:spcBef>
                  <a:spcPts val="2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Smertedækning </a:t>
              </a:r>
              <a:endParaRPr sz="1100" b="0" i="0" u="none" strike="noStrike" cap="none">
                <a:latin typeface="Arial" panose="020B0604020202020204"/>
                <a:ea typeface="Arial" panose="020B0604020202020204"/>
                <a:cs typeface="Arial" panose="020B0604020202020204"/>
                <a:sym typeface="Arial" panose="020B0604020202020204"/>
              </a:endParaRPr>
            </a:p>
            <a:p>
              <a:pPr marL="88900" marR="0" lvl="1" indent="-95250" algn="l" rtl="0">
                <a:lnSpc>
                  <a:spcPct val="90000"/>
                </a:lnSpc>
                <a:spcBef>
                  <a:spcPts val="2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Opvågningsafsnit/intensiv </a:t>
              </a:r>
              <a:endParaRPr sz="1100" b="0" i="0" u="none" strike="noStrike" cap="none">
                <a:latin typeface="Arial" panose="020B0604020202020204"/>
                <a:ea typeface="Arial" panose="020B0604020202020204"/>
                <a:cs typeface="Arial" panose="020B0604020202020204"/>
                <a:sym typeface="Arial" panose="020B0604020202020204"/>
              </a:endParaRPr>
            </a:p>
            <a:p>
              <a:pPr marL="88900" marR="0" lvl="1" indent="-95250" algn="l" rtl="0">
                <a:lnSpc>
                  <a:spcPct val="90000"/>
                </a:lnSpc>
                <a:spcBef>
                  <a:spcPts val="200"/>
                </a:spcBef>
                <a:spcAft>
                  <a:spcPts val="0"/>
                </a:spcAft>
                <a:buClr>
                  <a:srgbClr val="000000"/>
                </a:buClr>
                <a:buSzPts val="1100"/>
                <a:buFont typeface="Arial" panose="020B0604020202020204"/>
                <a:buChar char="•"/>
              </a:pPr>
              <a:r>
                <a:rPr lang="en-US" sz="1100" b="0" i="0" u="none" strike="noStrike" cap="none">
                  <a:solidFill>
                    <a:srgbClr val="FF0000"/>
                  </a:solidFill>
                  <a:latin typeface="Calibri"/>
                  <a:ea typeface="Calibri"/>
                  <a:cs typeface="Calibri"/>
                  <a:sym typeface="Calibri"/>
                </a:rPr>
                <a:t>Mobilisering hurtigst muligt! </a:t>
              </a:r>
              <a:endParaRPr sz="1100" b="0" i="0" u="none" strike="noStrike" cap="none">
                <a:latin typeface="Arial" panose="020B0604020202020204"/>
                <a:ea typeface="Arial" panose="020B0604020202020204"/>
                <a:cs typeface="Arial" panose="020B0604020202020204"/>
                <a:sym typeface="Arial" panose="020B0604020202020204"/>
              </a:endParaRPr>
            </a:p>
            <a:p>
              <a:pPr marL="177800" marR="0" lvl="2" indent="-95250" algn="l" rtl="0">
                <a:lnSpc>
                  <a:spcPct val="90000"/>
                </a:lnSpc>
                <a:spcBef>
                  <a:spcPts val="2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Hvorfor? </a:t>
              </a:r>
              <a:endParaRPr sz="1100" b="0" i="0" u="none" strike="noStrike" cap="none">
                <a:latin typeface="Arial" panose="020B0604020202020204"/>
                <a:ea typeface="Arial" panose="020B0604020202020204"/>
                <a:cs typeface="Arial" panose="020B0604020202020204"/>
                <a:sym typeface="Arial" panose="020B0604020202020204"/>
              </a:endParaRPr>
            </a:p>
          </p:txBody>
        </p:sp>
        <p:sp>
          <p:nvSpPr>
            <p:cNvPr id="368" name="Google Shape;368;p50"/>
            <p:cNvSpPr/>
            <p:nvPr/>
          </p:nvSpPr>
          <p:spPr>
            <a:xfrm>
              <a:off x="6346800" y="5010480"/>
              <a:ext cx="3513183" cy="413280"/>
            </a:xfrm>
            <a:custGeom>
              <a:avLst/>
              <a:gdLst/>
              <a:ahLst/>
              <a:cxnLst/>
              <a:rect l="l" t="t" r="r" b="b"/>
              <a:pathLst>
                <a:path w="3513183" h="413280" extrusionOk="0">
                  <a:moveTo>
                    <a:pt x="0" y="68881"/>
                  </a:moveTo>
                  <a:cubicBezTo>
                    <a:pt x="0" y="30839"/>
                    <a:pt x="30839" y="0"/>
                    <a:pt x="68881" y="0"/>
                  </a:cubicBezTo>
                  <a:lnTo>
                    <a:pt x="3444302" y="0"/>
                  </a:lnTo>
                  <a:cubicBezTo>
                    <a:pt x="3482344" y="0"/>
                    <a:pt x="3513183" y="30839"/>
                    <a:pt x="3513183" y="68881"/>
                  </a:cubicBezTo>
                  <a:lnTo>
                    <a:pt x="3513183" y="344399"/>
                  </a:lnTo>
                  <a:cubicBezTo>
                    <a:pt x="3513183" y="382441"/>
                    <a:pt x="3482344" y="413280"/>
                    <a:pt x="3444302" y="413280"/>
                  </a:cubicBezTo>
                  <a:lnTo>
                    <a:pt x="68881" y="413280"/>
                  </a:lnTo>
                  <a:cubicBezTo>
                    <a:pt x="30839" y="413280"/>
                    <a:pt x="0" y="382441"/>
                    <a:pt x="0" y="344399"/>
                  </a:cubicBezTo>
                  <a:lnTo>
                    <a:pt x="0" y="68881"/>
                  </a:lnTo>
                  <a:close/>
                </a:path>
              </a:pathLst>
            </a:custGeom>
            <a:solidFill>
              <a:srgbClr val="4472C4"/>
            </a:solidFill>
            <a:ln w="12600" cap="flat" cmpd="sng">
              <a:solidFill>
                <a:srgbClr val="FFFFFF"/>
              </a:solidFill>
              <a:prstDash val="solid"/>
              <a:miter lim="8000"/>
              <a:headEnd type="none" w="sm" len="sm"/>
              <a:tailEnd type="none" w="sm" len="sm"/>
            </a:ln>
          </p:spPr>
          <p:txBody>
            <a:bodyPr spcFirstLastPara="1" wrap="square" lIns="114750" tIns="15125" rIns="114750" bIns="15125" anchor="ctr" anchorCtr="0">
              <a:noAutofit/>
            </a:bodyPr>
            <a:lstStyle/>
            <a:p>
              <a:pPr marL="0" marR="0" lvl="0" indent="0" algn="l" rtl="0">
                <a:lnSpc>
                  <a:spcPct val="90000"/>
                </a:lnSpc>
                <a:spcBef>
                  <a:spcPts val="0"/>
                </a:spcBef>
                <a:spcAft>
                  <a:spcPts val="0"/>
                </a:spcAft>
                <a:buNone/>
              </a:pPr>
              <a:r>
                <a:rPr lang="en-US" sz="1100" b="0" i="0" u="none" strike="noStrike" cap="none">
                  <a:solidFill>
                    <a:srgbClr val="FFFFFF"/>
                  </a:solidFill>
                  <a:latin typeface="Calibri"/>
                  <a:ea typeface="Calibri"/>
                  <a:cs typeface="Calibri"/>
                  <a:sym typeface="Calibri"/>
                </a:rPr>
                <a:t>Post-operativt </a:t>
              </a:r>
              <a:endParaRPr sz="1100" b="0" i="0" u="none" strike="noStrike" cap="none">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372" name="Shape 372"/>
        <p:cNvGrpSpPr/>
        <p:nvPr/>
      </p:nvGrpSpPr>
      <p:grpSpPr>
        <a:xfrm>
          <a:off x="0" y="0"/>
          <a:ext cx="0" cy="0"/>
          <a:chOff x="0" y="0"/>
          <a:chExt cx="0" cy="0"/>
        </a:xfrm>
      </p:grpSpPr>
      <p:sp>
        <p:nvSpPr>
          <p:cNvPr id="373" name="Google Shape;373;p51"/>
          <p:cNvSpPr/>
          <p:nvPr/>
        </p:nvSpPr>
        <p:spPr>
          <a:xfrm>
            <a:off x="-550" y="0"/>
            <a:ext cx="914409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374" name="Google Shape;374;p51"/>
          <p:cNvSpPr/>
          <p:nvPr/>
        </p:nvSpPr>
        <p:spPr>
          <a:xfrm flipH="1">
            <a:off x="-540" y="0"/>
            <a:ext cx="9144090" cy="118206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2F5597"/>
              </a:gs>
            </a:gsLst>
            <a:lin ang="8400134" scaled="0"/>
          </a:gradFill>
          <a:ln>
            <a:noFill/>
          </a:ln>
        </p:spPr>
      </p:sp>
      <p:sp>
        <p:nvSpPr>
          <p:cNvPr id="375" name="Google Shape;375;p51"/>
          <p:cNvSpPr/>
          <p:nvPr/>
        </p:nvSpPr>
        <p:spPr>
          <a:xfrm rot="10800000" flipH="1">
            <a:off x="6096060" y="1182330"/>
            <a:ext cx="3047490" cy="1182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15E644"/>
              </a:gs>
              <a:gs pos="100000">
                <a:srgbClr val="35FA9A"/>
              </a:gs>
            </a:gsLst>
            <a:lin ang="19200160" scaled="0"/>
          </a:gradFill>
          <a:ln>
            <a:noFill/>
          </a:ln>
        </p:spPr>
      </p:sp>
      <p:sp>
        <p:nvSpPr>
          <p:cNvPr id="376" name="Google Shape;376;p51"/>
          <p:cNvSpPr/>
          <p:nvPr/>
        </p:nvSpPr>
        <p:spPr>
          <a:xfrm rot="5400000">
            <a:off x="3980880" y="-3980880"/>
            <a:ext cx="1182330" cy="914409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20399934" scaled="0"/>
          </a:gradFill>
          <a:ln>
            <a:noFill/>
          </a:ln>
        </p:spPr>
      </p:sp>
      <p:sp>
        <p:nvSpPr>
          <p:cNvPr id="377" name="Google Shape;377;p51"/>
          <p:cNvSpPr txBox="1"/>
          <p:nvPr/>
        </p:nvSpPr>
        <p:spPr>
          <a:xfrm>
            <a:off x="1028700" y="261630"/>
            <a:ext cx="7533000" cy="6585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US" sz="3000" b="0" i="0" u="none" strike="noStrike" cap="none">
                <a:solidFill>
                  <a:srgbClr val="FFFFFF"/>
                </a:solidFill>
                <a:latin typeface="Calibri"/>
                <a:ea typeface="Calibri"/>
                <a:cs typeface="Calibri"/>
                <a:sym typeface="Calibri"/>
              </a:rPr>
              <a:t>Operationsforløb – hvem gør hvad </a:t>
            </a:r>
            <a:endParaRPr sz="3000" b="0" i="0" u="none" strike="noStrike" cap="none">
              <a:latin typeface="Arial" panose="020B0604020202020204"/>
              <a:ea typeface="Arial" panose="020B0604020202020204"/>
              <a:cs typeface="Arial" panose="020B0604020202020204"/>
              <a:sym typeface="Arial" panose="020B0604020202020204"/>
            </a:endParaRPr>
          </a:p>
        </p:txBody>
      </p:sp>
      <p:pic>
        <p:nvPicPr>
          <p:cNvPr id="378" name="Google Shape;378;p51"/>
          <p:cNvPicPr preferRelativeResize="0"/>
          <p:nvPr/>
        </p:nvPicPr>
        <p:blipFill rotWithShape="1">
          <a:blip r:embed="rId1"/>
          <a:srcRect/>
          <a:stretch>
            <a:fillRect/>
          </a:stretch>
        </p:blipFill>
        <p:spPr>
          <a:xfrm>
            <a:off x="6246990" y="1507410"/>
            <a:ext cx="2214541" cy="2130840"/>
          </a:xfrm>
          <a:prstGeom prst="rect">
            <a:avLst/>
          </a:prstGeom>
          <a:noFill/>
          <a:ln>
            <a:noFill/>
          </a:ln>
        </p:spPr>
      </p:pic>
      <p:pic>
        <p:nvPicPr>
          <p:cNvPr id="379" name="Google Shape;379;p51"/>
          <p:cNvPicPr preferRelativeResize="0"/>
          <p:nvPr/>
        </p:nvPicPr>
        <p:blipFill rotWithShape="1">
          <a:blip r:embed="rId2"/>
          <a:srcRect/>
          <a:stretch>
            <a:fillRect/>
          </a:stretch>
        </p:blipFill>
        <p:spPr>
          <a:xfrm>
            <a:off x="3507570" y="1635930"/>
            <a:ext cx="2353320" cy="2069010"/>
          </a:xfrm>
          <a:prstGeom prst="rect">
            <a:avLst/>
          </a:prstGeom>
          <a:noFill/>
          <a:ln>
            <a:noFill/>
          </a:ln>
        </p:spPr>
      </p:pic>
      <p:pic>
        <p:nvPicPr>
          <p:cNvPr id="380" name="Google Shape;380;p51"/>
          <p:cNvPicPr preferRelativeResize="0"/>
          <p:nvPr/>
        </p:nvPicPr>
        <p:blipFill rotWithShape="1">
          <a:blip r:embed="rId3"/>
          <a:srcRect/>
          <a:stretch>
            <a:fillRect/>
          </a:stretch>
        </p:blipFill>
        <p:spPr>
          <a:xfrm>
            <a:off x="685530" y="1635930"/>
            <a:ext cx="2304450" cy="27213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9"/>
                                        </p:tgtEl>
                                        <p:attrNameLst>
                                          <p:attrName>style.visibility</p:attrName>
                                        </p:attrNameLst>
                                      </p:cBhvr>
                                      <p:to>
                                        <p:strVal val="visible"/>
                                      </p:to>
                                    </p:set>
                                    <p:animEffect transition="in" filter="fade">
                                      <p:cBhvr>
                                        <p:cTn id="12" dur="1"/>
                                        <p:tgtEl>
                                          <p:spTgt spid="3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8"/>
                                        </p:tgtEl>
                                        <p:attrNameLst>
                                          <p:attrName>style.visibility</p:attrName>
                                        </p:attrNameLst>
                                      </p:cBhvr>
                                      <p:to>
                                        <p:strVal val="visible"/>
                                      </p:to>
                                    </p:set>
                                    <p:animEffect transition="in" filter="fade">
                                      <p:cBhvr>
                                        <p:cTn id="17" dur="1"/>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385" name="Shape 385"/>
        <p:cNvGrpSpPr/>
        <p:nvPr/>
      </p:nvGrpSpPr>
      <p:grpSpPr>
        <a:xfrm>
          <a:off x="0" y="0"/>
          <a:ext cx="0" cy="0"/>
          <a:chOff x="0" y="0"/>
          <a:chExt cx="0" cy="0"/>
        </a:xfrm>
      </p:grpSpPr>
      <p:sp>
        <p:nvSpPr>
          <p:cNvPr id="386" name="Google Shape;386;p52"/>
          <p:cNvSpPr/>
          <p:nvPr/>
        </p:nvSpPr>
        <p:spPr>
          <a:xfrm>
            <a:off x="0" y="0"/>
            <a:ext cx="914409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387" name="Google Shape;387;p52"/>
          <p:cNvSpPr/>
          <p:nvPr/>
        </p:nvSpPr>
        <p:spPr>
          <a:xfrm flipH="1">
            <a:off x="-540" y="0"/>
            <a:ext cx="9144090" cy="162756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2F5597"/>
              </a:gs>
            </a:gsLst>
            <a:lin ang="19800047" scaled="0"/>
          </a:gradFill>
          <a:ln>
            <a:noFill/>
          </a:ln>
        </p:spPr>
      </p:sp>
      <p:sp>
        <p:nvSpPr>
          <p:cNvPr id="388" name="Google Shape;388;p52"/>
          <p:cNvSpPr/>
          <p:nvPr/>
        </p:nvSpPr>
        <p:spPr>
          <a:xfrm flipH="1">
            <a:off x="6061500" y="0"/>
            <a:ext cx="3072870" cy="16281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15E644"/>
              </a:gs>
              <a:gs pos="100000">
                <a:srgbClr val="20B75E"/>
              </a:gs>
            </a:gsLst>
            <a:lin ang="19200160" scaled="0"/>
          </a:gradFill>
          <a:ln>
            <a:noFill/>
          </a:ln>
        </p:spPr>
      </p:sp>
      <p:sp>
        <p:nvSpPr>
          <p:cNvPr id="389" name="Google Shape;389;p52"/>
          <p:cNvSpPr/>
          <p:nvPr/>
        </p:nvSpPr>
        <p:spPr>
          <a:xfrm rot="-5400000" flipH="1">
            <a:off x="3757320" y="-3757320"/>
            <a:ext cx="1628100" cy="914409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78D18"/>
              </a:gs>
              <a:gs pos="100000">
                <a:srgbClr val="000000"/>
              </a:gs>
            </a:gsLst>
            <a:lin ang="21000163" scaled="0"/>
          </a:gradFill>
          <a:ln>
            <a:noFill/>
          </a:ln>
        </p:spPr>
      </p:sp>
      <p:sp>
        <p:nvSpPr>
          <p:cNvPr id="390" name="Google Shape;390;p52"/>
          <p:cNvSpPr txBox="1"/>
          <p:nvPr/>
        </p:nvSpPr>
        <p:spPr>
          <a:xfrm>
            <a:off x="1037610" y="261630"/>
            <a:ext cx="7288800" cy="1182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US" sz="3000" b="0" i="0" u="none" strike="noStrike" cap="none">
                <a:solidFill>
                  <a:srgbClr val="FFFFFF"/>
                </a:solidFill>
                <a:latin typeface="Calibri"/>
                <a:ea typeface="Calibri"/>
                <a:cs typeface="Calibri"/>
                <a:sym typeface="Calibri"/>
              </a:rPr>
              <a:t>Operationskomplikationer  </a:t>
            </a:r>
            <a:endParaRPr sz="3000" b="0" i="0" u="none" strike="noStrike" cap="none">
              <a:latin typeface="Arial" panose="020B0604020202020204"/>
              <a:ea typeface="Arial" panose="020B0604020202020204"/>
              <a:cs typeface="Arial" panose="020B0604020202020204"/>
              <a:sym typeface="Arial" panose="020B0604020202020204"/>
            </a:endParaRPr>
          </a:p>
        </p:txBody>
      </p:sp>
      <p:grpSp>
        <p:nvGrpSpPr>
          <p:cNvPr id="391" name="Google Shape;391;p52"/>
          <p:cNvGrpSpPr/>
          <p:nvPr/>
        </p:nvGrpSpPr>
        <p:grpSpPr>
          <a:xfrm>
            <a:off x="483030" y="1991790"/>
            <a:ext cx="8195979" cy="2707454"/>
            <a:chOff x="644040" y="2655720"/>
            <a:chExt cx="10927972" cy="3609939"/>
          </a:xfrm>
        </p:grpSpPr>
        <p:sp>
          <p:nvSpPr>
            <p:cNvPr id="392" name="Google Shape;392;p52"/>
            <p:cNvSpPr/>
            <p:nvPr/>
          </p:nvSpPr>
          <p:spPr>
            <a:xfrm>
              <a:off x="644040" y="2655720"/>
              <a:ext cx="5106412" cy="979200"/>
            </a:xfrm>
            <a:custGeom>
              <a:avLst/>
              <a:gdLst/>
              <a:ahLst/>
              <a:cxnLst/>
              <a:rect l="l" t="t" r="r" b="b"/>
              <a:pathLst>
                <a:path w="5106412" h="979200" extrusionOk="0">
                  <a:moveTo>
                    <a:pt x="0" y="0"/>
                  </a:moveTo>
                  <a:lnTo>
                    <a:pt x="5106412" y="0"/>
                  </a:lnTo>
                  <a:lnTo>
                    <a:pt x="5106412" y="979200"/>
                  </a:lnTo>
                  <a:lnTo>
                    <a:pt x="0" y="979200"/>
                  </a:lnTo>
                  <a:lnTo>
                    <a:pt x="0" y="0"/>
                  </a:lnTo>
                  <a:close/>
                </a:path>
              </a:pathLst>
            </a:custGeom>
            <a:solidFill>
              <a:srgbClr val="ED7D31"/>
            </a:solidFill>
            <a:ln w="12600" cap="flat" cmpd="sng">
              <a:solidFill>
                <a:srgbClr val="ED7D31"/>
              </a:solidFill>
              <a:prstDash val="solid"/>
              <a:miter lim="8000"/>
              <a:headEnd type="none" w="sm" len="sm"/>
              <a:tailEnd type="none" w="sm" len="sm"/>
            </a:ln>
          </p:spPr>
          <p:txBody>
            <a:bodyPr spcFirstLastPara="1" wrap="square" lIns="181425" tIns="103675" rIns="181425" bIns="103675" anchor="ctr" anchorCtr="1">
              <a:noAutofit/>
            </a:bodyPr>
            <a:lstStyle/>
            <a:p>
              <a:pPr marL="0" marR="0" lvl="0" indent="0" algn="ctr" rtl="0">
                <a:lnSpc>
                  <a:spcPct val="90000"/>
                </a:lnSpc>
                <a:spcBef>
                  <a:spcPts val="0"/>
                </a:spcBef>
                <a:spcAft>
                  <a:spcPts val="0"/>
                </a:spcAft>
                <a:buNone/>
              </a:pPr>
              <a:r>
                <a:rPr lang="en-US" sz="2600" b="0" i="0" u="none" strike="noStrike" cap="none">
                  <a:solidFill>
                    <a:srgbClr val="FFFFFF"/>
                  </a:solidFill>
                  <a:latin typeface="Calibri"/>
                  <a:ea typeface="Calibri"/>
                  <a:cs typeface="Calibri"/>
                  <a:sym typeface="Calibri"/>
                </a:rPr>
                <a:t>Altid risiko for:</a:t>
              </a:r>
              <a:endParaRPr sz="2600" b="0" i="0" u="none" strike="noStrike" cap="none">
                <a:latin typeface="Arial" panose="020B0604020202020204"/>
                <a:ea typeface="Arial" panose="020B0604020202020204"/>
                <a:cs typeface="Arial" panose="020B0604020202020204"/>
                <a:sym typeface="Arial" panose="020B0604020202020204"/>
              </a:endParaRPr>
            </a:p>
          </p:txBody>
        </p:sp>
        <p:sp>
          <p:nvSpPr>
            <p:cNvPr id="393" name="Google Shape;393;p52"/>
            <p:cNvSpPr/>
            <p:nvPr/>
          </p:nvSpPr>
          <p:spPr>
            <a:xfrm>
              <a:off x="644040" y="3634920"/>
              <a:ext cx="5106412" cy="2630739"/>
            </a:xfrm>
            <a:custGeom>
              <a:avLst/>
              <a:gdLst/>
              <a:ahLst/>
              <a:cxnLst/>
              <a:rect l="l" t="t" r="r" b="b"/>
              <a:pathLst>
                <a:path w="5106412" h="2630739" extrusionOk="0">
                  <a:moveTo>
                    <a:pt x="0" y="0"/>
                  </a:moveTo>
                  <a:lnTo>
                    <a:pt x="5106412" y="0"/>
                  </a:lnTo>
                  <a:lnTo>
                    <a:pt x="5106412" y="2630739"/>
                  </a:lnTo>
                  <a:lnTo>
                    <a:pt x="0" y="2630739"/>
                  </a:lnTo>
                  <a:lnTo>
                    <a:pt x="0" y="0"/>
                  </a:lnTo>
                  <a:close/>
                </a:path>
              </a:pathLst>
            </a:custGeom>
            <a:solidFill>
              <a:srgbClr val="F8D7CD">
                <a:alpha val="89800"/>
              </a:srgbClr>
            </a:solidFill>
            <a:ln w="12600" cap="flat" cmpd="sng">
              <a:solidFill>
                <a:srgbClr val="F8D7CD"/>
              </a:solidFill>
              <a:prstDash val="solid"/>
              <a:miter lim="8000"/>
              <a:headEnd type="none" w="sm" len="sm"/>
              <a:tailEnd type="none" w="sm" len="sm"/>
            </a:ln>
          </p:spPr>
          <p:txBody>
            <a:bodyPr spcFirstLastPara="1" wrap="square" lIns="136075" tIns="136075" rIns="181425" bIns="204125" anchor="t" anchorCtr="0">
              <a:noAutofit/>
            </a:bodyPr>
            <a:lstStyle/>
            <a:p>
              <a:pPr marL="215900" marR="0" lvl="1" indent="-215900" algn="l" rtl="0">
                <a:lnSpc>
                  <a:spcPct val="90000"/>
                </a:lnSpc>
                <a:spcBef>
                  <a:spcPts val="0"/>
                </a:spcBef>
                <a:spcAft>
                  <a:spcPts val="0"/>
                </a:spcAft>
                <a:buClr>
                  <a:srgbClr val="000000"/>
                </a:buClr>
                <a:buSzPts val="2600"/>
                <a:buFont typeface="Arial" panose="020B0604020202020204"/>
                <a:buChar char="•"/>
              </a:pPr>
              <a:r>
                <a:rPr lang="en-US" sz="2600" b="0" i="0" u="none" strike="noStrike" cap="none">
                  <a:solidFill>
                    <a:srgbClr val="000000"/>
                  </a:solidFill>
                  <a:latin typeface="Calibri"/>
                  <a:ea typeface="Calibri"/>
                  <a:cs typeface="Calibri"/>
                  <a:sym typeface="Calibri"/>
                </a:rPr>
                <a:t>Blødning </a:t>
              </a:r>
              <a:endParaRPr sz="2600" b="0" i="0" u="none" strike="noStrike" cap="none">
                <a:latin typeface="Arial" panose="020B0604020202020204"/>
                <a:ea typeface="Arial" panose="020B0604020202020204"/>
                <a:cs typeface="Arial" panose="020B0604020202020204"/>
                <a:sym typeface="Arial" panose="020B0604020202020204"/>
              </a:endParaRPr>
            </a:p>
            <a:p>
              <a:pPr marL="215900" marR="0" lvl="1" indent="-215900" algn="l" rtl="0">
                <a:lnSpc>
                  <a:spcPct val="90000"/>
                </a:lnSpc>
                <a:spcBef>
                  <a:spcPts val="500"/>
                </a:spcBef>
                <a:spcAft>
                  <a:spcPts val="0"/>
                </a:spcAft>
                <a:buClr>
                  <a:srgbClr val="000000"/>
                </a:buClr>
                <a:buSzPts val="2600"/>
                <a:buFont typeface="Arial" panose="020B0604020202020204"/>
                <a:buChar char="•"/>
              </a:pPr>
              <a:r>
                <a:rPr lang="en-US" sz="2600" b="0" i="0" u="none" strike="noStrike" cap="none">
                  <a:solidFill>
                    <a:srgbClr val="000000"/>
                  </a:solidFill>
                  <a:latin typeface="Calibri"/>
                  <a:ea typeface="Calibri"/>
                  <a:cs typeface="Calibri"/>
                  <a:sym typeface="Calibri"/>
                </a:rPr>
                <a:t>Infektion </a:t>
              </a:r>
              <a:endParaRPr sz="2600" b="0" i="0" u="none" strike="noStrike" cap="none">
                <a:latin typeface="Arial" panose="020B0604020202020204"/>
                <a:ea typeface="Arial" panose="020B0604020202020204"/>
                <a:cs typeface="Arial" panose="020B0604020202020204"/>
                <a:sym typeface="Arial" panose="020B0604020202020204"/>
              </a:endParaRPr>
            </a:p>
            <a:p>
              <a:pPr marL="215900" marR="0" lvl="1" indent="-215900" algn="l" rtl="0">
                <a:lnSpc>
                  <a:spcPct val="90000"/>
                </a:lnSpc>
                <a:spcBef>
                  <a:spcPts val="500"/>
                </a:spcBef>
                <a:spcAft>
                  <a:spcPts val="0"/>
                </a:spcAft>
                <a:buClr>
                  <a:srgbClr val="000000"/>
                </a:buClr>
                <a:buSzPts val="2600"/>
                <a:buFont typeface="Arial" panose="020B0604020202020204"/>
                <a:buChar char="•"/>
              </a:pPr>
              <a:r>
                <a:rPr lang="en-US" sz="2600" b="0" i="0" u="none" strike="noStrike" cap="none">
                  <a:solidFill>
                    <a:srgbClr val="000000"/>
                  </a:solidFill>
                  <a:latin typeface="Calibri"/>
                  <a:ea typeface="Calibri"/>
                  <a:cs typeface="Calibri"/>
                  <a:sym typeface="Calibri"/>
                </a:rPr>
                <a:t>DVT/LE</a:t>
              </a:r>
              <a:endParaRPr sz="2600" b="0" i="0" u="none" strike="noStrike" cap="none">
                <a:latin typeface="Arial" panose="020B0604020202020204"/>
                <a:ea typeface="Arial" panose="020B0604020202020204"/>
                <a:cs typeface="Arial" panose="020B0604020202020204"/>
                <a:sym typeface="Arial" panose="020B0604020202020204"/>
              </a:endParaRPr>
            </a:p>
          </p:txBody>
        </p:sp>
        <p:sp>
          <p:nvSpPr>
            <p:cNvPr id="394" name="Google Shape;394;p52"/>
            <p:cNvSpPr/>
            <p:nvPr/>
          </p:nvSpPr>
          <p:spPr>
            <a:xfrm>
              <a:off x="6465600" y="2655720"/>
              <a:ext cx="5106412" cy="979200"/>
            </a:xfrm>
            <a:custGeom>
              <a:avLst/>
              <a:gdLst/>
              <a:ahLst/>
              <a:cxnLst/>
              <a:rect l="l" t="t" r="r" b="b"/>
              <a:pathLst>
                <a:path w="5106412" h="979200" extrusionOk="0">
                  <a:moveTo>
                    <a:pt x="0" y="0"/>
                  </a:moveTo>
                  <a:lnTo>
                    <a:pt x="5106412" y="0"/>
                  </a:lnTo>
                  <a:lnTo>
                    <a:pt x="5106412" y="979200"/>
                  </a:lnTo>
                  <a:lnTo>
                    <a:pt x="0" y="979200"/>
                  </a:lnTo>
                  <a:lnTo>
                    <a:pt x="0" y="0"/>
                  </a:lnTo>
                  <a:close/>
                </a:path>
              </a:pathLst>
            </a:custGeom>
            <a:solidFill>
              <a:srgbClr val="A5A5A5"/>
            </a:solidFill>
            <a:ln w="12600" cap="flat" cmpd="sng">
              <a:solidFill>
                <a:srgbClr val="A5A5A5"/>
              </a:solidFill>
              <a:prstDash val="solid"/>
              <a:miter lim="8000"/>
              <a:headEnd type="none" w="sm" len="sm"/>
              <a:tailEnd type="none" w="sm" len="sm"/>
            </a:ln>
          </p:spPr>
          <p:txBody>
            <a:bodyPr spcFirstLastPara="1" wrap="square" lIns="181425" tIns="103675" rIns="181425" bIns="103675" anchor="ctr" anchorCtr="1">
              <a:noAutofit/>
            </a:bodyPr>
            <a:lstStyle/>
            <a:p>
              <a:pPr marL="0" marR="0" lvl="0" indent="0" algn="ctr" rtl="0">
                <a:lnSpc>
                  <a:spcPct val="90000"/>
                </a:lnSpc>
                <a:spcBef>
                  <a:spcPts val="0"/>
                </a:spcBef>
                <a:spcAft>
                  <a:spcPts val="0"/>
                </a:spcAft>
                <a:buNone/>
              </a:pPr>
              <a:r>
                <a:rPr lang="en-US" sz="2600" b="0" i="0" u="none" strike="noStrike" cap="none">
                  <a:solidFill>
                    <a:srgbClr val="FFFFFF"/>
                  </a:solidFill>
                  <a:latin typeface="Calibri"/>
                  <a:ea typeface="Calibri"/>
                  <a:cs typeface="Calibri"/>
                  <a:sym typeface="Calibri"/>
                </a:rPr>
                <a:t>Ofte risiko for: </a:t>
              </a:r>
              <a:endParaRPr sz="2600" b="0" i="0" u="none" strike="noStrike" cap="none">
                <a:latin typeface="Arial" panose="020B0604020202020204"/>
                <a:ea typeface="Arial" panose="020B0604020202020204"/>
                <a:cs typeface="Arial" panose="020B0604020202020204"/>
                <a:sym typeface="Arial" panose="020B0604020202020204"/>
              </a:endParaRPr>
            </a:p>
          </p:txBody>
        </p:sp>
        <p:sp>
          <p:nvSpPr>
            <p:cNvPr id="395" name="Google Shape;395;p52"/>
            <p:cNvSpPr/>
            <p:nvPr/>
          </p:nvSpPr>
          <p:spPr>
            <a:xfrm>
              <a:off x="6465600" y="3634920"/>
              <a:ext cx="5106412" cy="2630739"/>
            </a:xfrm>
            <a:custGeom>
              <a:avLst/>
              <a:gdLst/>
              <a:ahLst/>
              <a:cxnLst/>
              <a:rect l="l" t="t" r="r" b="b"/>
              <a:pathLst>
                <a:path w="5106412" h="2630739" extrusionOk="0">
                  <a:moveTo>
                    <a:pt x="0" y="0"/>
                  </a:moveTo>
                  <a:lnTo>
                    <a:pt x="5106412" y="0"/>
                  </a:lnTo>
                  <a:lnTo>
                    <a:pt x="5106412" y="2630739"/>
                  </a:lnTo>
                  <a:lnTo>
                    <a:pt x="0" y="2630739"/>
                  </a:lnTo>
                  <a:lnTo>
                    <a:pt x="0" y="0"/>
                  </a:lnTo>
                  <a:close/>
                </a:path>
              </a:pathLst>
            </a:custGeom>
            <a:solidFill>
              <a:srgbClr val="E1E1E1">
                <a:alpha val="89800"/>
              </a:srgbClr>
            </a:solidFill>
            <a:ln w="12600" cap="flat" cmpd="sng">
              <a:solidFill>
                <a:srgbClr val="E1E1E1"/>
              </a:solidFill>
              <a:prstDash val="solid"/>
              <a:miter lim="8000"/>
              <a:headEnd type="none" w="sm" len="sm"/>
              <a:tailEnd type="none" w="sm" len="sm"/>
            </a:ln>
          </p:spPr>
          <p:txBody>
            <a:bodyPr spcFirstLastPara="1" wrap="square" lIns="136075" tIns="136075" rIns="181425" bIns="204125" anchor="t" anchorCtr="0">
              <a:noAutofit/>
            </a:bodyPr>
            <a:lstStyle/>
            <a:p>
              <a:pPr marL="215900" marR="0" lvl="1" indent="-215900" algn="l" rtl="0">
                <a:lnSpc>
                  <a:spcPct val="90000"/>
                </a:lnSpc>
                <a:spcBef>
                  <a:spcPts val="0"/>
                </a:spcBef>
                <a:spcAft>
                  <a:spcPts val="0"/>
                </a:spcAft>
                <a:buClr>
                  <a:srgbClr val="000000"/>
                </a:buClr>
                <a:buSzPts val="2600"/>
                <a:buFont typeface="Arial" panose="020B0604020202020204"/>
                <a:buChar char="•"/>
              </a:pPr>
              <a:r>
                <a:rPr lang="en-US" sz="2600" b="0" i="0" u="none" strike="noStrike" cap="none">
                  <a:solidFill>
                    <a:srgbClr val="000000"/>
                  </a:solidFill>
                  <a:latin typeface="Calibri"/>
                  <a:ea typeface="Calibri"/>
                  <a:cs typeface="Calibri"/>
                  <a:sym typeface="Calibri"/>
                </a:rPr>
                <a:t>Nerveskade </a:t>
              </a:r>
              <a:endParaRPr sz="2600" b="0" i="0" u="none" strike="noStrike" cap="none">
                <a:latin typeface="Arial" panose="020B0604020202020204"/>
                <a:ea typeface="Arial" panose="020B0604020202020204"/>
                <a:cs typeface="Arial" panose="020B0604020202020204"/>
                <a:sym typeface="Arial" panose="020B0604020202020204"/>
              </a:endParaRPr>
            </a:p>
            <a:p>
              <a:pPr marL="215900" marR="0" lvl="1" indent="-215900" algn="l" rtl="0">
                <a:lnSpc>
                  <a:spcPct val="90000"/>
                </a:lnSpc>
                <a:spcBef>
                  <a:spcPts val="500"/>
                </a:spcBef>
                <a:spcAft>
                  <a:spcPts val="0"/>
                </a:spcAft>
                <a:buClr>
                  <a:srgbClr val="000000"/>
                </a:buClr>
                <a:buSzPts val="2600"/>
                <a:buFont typeface="Arial" panose="020B0604020202020204"/>
                <a:buChar char="•"/>
              </a:pPr>
              <a:r>
                <a:rPr lang="en-US" sz="2600" b="0" i="0" u="none" strike="noStrike" cap="none">
                  <a:solidFill>
                    <a:srgbClr val="000000"/>
                  </a:solidFill>
                  <a:latin typeface="Calibri"/>
                  <a:ea typeface="Calibri"/>
                  <a:cs typeface="Calibri"/>
                  <a:sym typeface="Calibri"/>
                </a:rPr>
                <a:t>Kompartmentsyndrom </a:t>
              </a:r>
              <a:endParaRPr sz="2600" b="0" i="0" u="none" strike="noStrike" cap="none">
                <a:latin typeface="Arial" panose="020B0604020202020204"/>
                <a:ea typeface="Arial" panose="020B0604020202020204"/>
                <a:cs typeface="Arial" panose="020B0604020202020204"/>
                <a:sym typeface="Arial" panose="020B0604020202020204"/>
              </a:endParaRPr>
            </a:p>
            <a:p>
              <a:pPr marL="215900" marR="0" lvl="1" indent="-215900" algn="l" rtl="0">
                <a:lnSpc>
                  <a:spcPct val="90000"/>
                </a:lnSpc>
                <a:spcBef>
                  <a:spcPts val="500"/>
                </a:spcBef>
                <a:spcAft>
                  <a:spcPts val="0"/>
                </a:spcAft>
                <a:buClr>
                  <a:srgbClr val="000000"/>
                </a:buClr>
                <a:buSzPts val="2600"/>
                <a:buFont typeface="Arial" panose="020B0604020202020204"/>
                <a:buChar char="•"/>
              </a:pPr>
              <a:r>
                <a:rPr lang="en-US" sz="2600" b="0" i="0" u="none" strike="noStrike" cap="none">
                  <a:solidFill>
                    <a:srgbClr val="000000"/>
                  </a:solidFill>
                  <a:latin typeface="Calibri"/>
                  <a:ea typeface="Calibri"/>
                  <a:cs typeface="Calibri"/>
                  <a:sym typeface="Calibri"/>
                </a:rPr>
                <a:t>Tryksår </a:t>
              </a:r>
              <a:endParaRPr sz="2600" b="0" i="0" u="none" strike="noStrike" cap="none">
                <a:latin typeface="Arial" panose="020B0604020202020204"/>
                <a:ea typeface="Arial" panose="020B0604020202020204"/>
                <a:cs typeface="Arial" panose="020B0604020202020204"/>
                <a:sym typeface="Arial" panose="020B0604020202020204"/>
              </a:endParaRPr>
            </a:p>
            <a:p>
              <a:pPr marL="215900" marR="0" lvl="1" indent="-215900" algn="l" rtl="0">
                <a:lnSpc>
                  <a:spcPct val="90000"/>
                </a:lnSpc>
                <a:spcBef>
                  <a:spcPts val="500"/>
                </a:spcBef>
                <a:spcAft>
                  <a:spcPts val="0"/>
                </a:spcAft>
                <a:buClr>
                  <a:srgbClr val="000000"/>
                </a:buClr>
                <a:buSzPts val="2600"/>
                <a:buFont typeface="Arial" panose="020B0604020202020204"/>
                <a:buChar char="•"/>
              </a:pPr>
              <a:r>
                <a:rPr lang="en-US" sz="2600" b="0" i="0" u="none" strike="noStrike" cap="none">
                  <a:solidFill>
                    <a:srgbClr val="000000"/>
                  </a:solidFill>
                  <a:latin typeface="Calibri"/>
                  <a:ea typeface="Calibri"/>
                  <a:cs typeface="Calibri"/>
                  <a:sym typeface="Calibri"/>
                </a:rPr>
                <a:t>Delir </a:t>
              </a:r>
              <a:endParaRPr sz="2600" b="0" i="0" u="none" strike="noStrike" cap="none">
                <a:latin typeface="Arial" panose="020B0604020202020204"/>
                <a:ea typeface="Arial" panose="020B0604020202020204"/>
                <a:cs typeface="Arial" panose="020B0604020202020204"/>
                <a:sym typeface="Arial" panose="020B0604020202020204"/>
              </a:endParaRPr>
            </a:p>
          </p:txBody>
        </p:sp>
      </p:grpSp>
      <p:sp>
        <p:nvSpPr>
          <p:cNvPr id="396" name="Google Shape;396;p52"/>
          <p:cNvSpPr txBox="1"/>
          <p:nvPr/>
        </p:nvSpPr>
        <p:spPr>
          <a:xfrm rot="-1847358">
            <a:off x="2310398" y="3459252"/>
            <a:ext cx="2500770" cy="90026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5400" b="1" i="0" u="sng" strike="noStrike" cap="none">
                <a:solidFill>
                  <a:srgbClr val="FF0000"/>
                </a:solidFill>
                <a:latin typeface="Calibri"/>
                <a:ea typeface="Calibri"/>
                <a:cs typeface="Calibri"/>
                <a:sym typeface="Calibri"/>
              </a:rPr>
              <a:t>Vigtigt! </a:t>
            </a:r>
            <a:endParaRPr sz="5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17"/>
          <p:cNvSpPr txBox="1"/>
          <p:nvPr>
            <p:ph type="title"/>
          </p:nvPr>
        </p:nvSpPr>
        <p:spPr>
          <a:xfrm>
            <a:off x="471900" y="51180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US"/>
              <a:t>2. Pensum</a:t>
            </a:r>
            <a:endParaRPr lang="en-US"/>
          </a:p>
        </p:txBody>
      </p:sp>
      <p:sp>
        <p:nvSpPr>
          <p:cNvPr id="99" name="Google Shape;99;p17"/>
          <p:cNvSpPr txBox="1"/>
          <p:nvPr>
            <p:ph type="body" idx="1"/>
          </p:nvPr>
        </p:nvSpPr>
        <p:spPr>
          <a:xfrm>
            <a:off x="471900" y="1919075"/>
            <a:ext cx="3999900" cy="3027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US"/>
              <a:t>Findes under planer på ItsLearning</a:t>
            </a:r>
            <a:endParaRPr lang="en-US"/>
          </a:p>
          <a:p>
            <a:pPr marL="457200" lvl="0" indent="-317500" algn="l" rtl="0">
              <a:spcBef>
                <a:spcPts val="0"/>
              </a:spcBef>
              <a:spcAft>
                <a:spcPts val="0"/>
              </a:spcAft>
              <a:buSzPts val="1400"/>
              <a:buChar char="●"/>
            </a:pPr>
            <a:r>
              <a:rPr lang="en-US" u="sng">
                <a:solidFill>
                  <a:schemeClr val="hlink"/>
                </a:solidFill>
                <a:hlinkClick r:id="rId1"/>
              </a:rPr>
              <a:t>https://ucl.itslearning.com/plans/courses/18838/topics/74652</a:t>
            </a:r>
            <a:endParaRPr lang="en-US" u="sng">
              <a:solidFill>
                <a:schemeClr val="hlink"/>
              </a:solidFill>
            </a:endParaRPr>
          </a:p>
          <a:p>
            <a:pPr marL="457200" lvl="0" indent="-317500" algn="l" rtl="0">
              <a:spcBef>
                <a:spcPts val="0"/>
              </a:spcBef>
              <a:spcAft>
                <a:spcPts val="0"/>
              </a:spcAft>
              <a:buSzPts val="1400"/>
              <a:buChar char="●"/>
            </a:pPr>
            <a:r>
              <a:rPr lang="en-US"/>
              <a:t>Ingen mødepligt.</a:t>
            </a:r>
            <a:endParaRPr lang="en-US"/>
          </a:p>
          <a:p>
            <a:pPr marL="914400" lvl="1" indent="-304800" algn="l" rtl="0">
              <a:spcBef>
                <a:spcPts val="0"/>
              </a:spcBef>
              <a:spcAft>
                <a:spcPts val="0"/>
              </a:spcAft>
              <a:buSzPts val="1200"/>
              <a:buChar char="○"/>
            </a:pPr>
            <a:r>
              <a:rPr lang="en-US"/>
              <a:t>Alle lærer forskelligt. </a:t>
            </a:r>
            <a:endParaRPr lang="en-US"/>
          </a:p>
          <a:p>
            <a:pPr marL="457200" lvl="0" indent="-317500" algn="l" rtl="0">
              <a:spcBef>
                <a:spcPts val="0"/>
              </a:spcBef>
              <a:spcAft>
                <a:spcPts val="0"/>
              </a:spcAft>
              <a:buSzPts val="1400"/>
              <a:buChar char="●"/>
            </a:pPr>
            <a:r>
              <a:rPr lang="en-US"/>
              <a:t>Slides er ikke pensum</a:t>
            </a:r>
            <a:endParaRPr lang="en-US"/>
          </a:p>
          <a:p>
            <a:pPr marL="914400" lvl="1" indent="-304800" algn="l" rtl="0">
              <a:spcBef>
                <a:spcPts val="0"/>
              </a:spcBef>
              <a:spcAft>
                <a:spcPts val="0"/>
              </a:spcAft>
              <a:buSzPts val="1200"/>
              <a:buChar char="○"/>
            </a:pPr>
            <a:r>
              <a:rPr lang="en-US"/>
              <a:t>Lægges på ItsLearning efter hver lektion.</a:t>
            </a:r>
            <a:endParaRPr lang="en-US"/>
          </a:p>
        </p:txBody>
      </p:sp>
      <p:pic>
        <p:nvPicPr>
          <p:cNvPr id="100" name="Google Shape;100;p17"/>
          <p:cNvPicPr preferRelativeResize="0"/>
          <p:nvPr/>
        </p:nvPicPr>
        <p:blipFill>
          <a:blip r:embed="rId2"/>
          <a:stretch>
            <a:fillRect/>
          </a:stretch>
        </p:blipFill>
        <p:spPr>
          <a:xfrm>
            <a:off x="6387550" y="1724651"/>
            <a:ext cx="2306450" cy="3221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01" name="Shape 401"/>
        <p:cNvGrpSpPr/>
        <p:nvPr/>
      </p:nvGrpSpPr>
      <p:grpSpPr>
        <a:xfrm>
          <a:off x="0" y="0"/>
          <a:ext cx="0" cy="0"/>
          <a:chOff x="0" y="0"/>
          <a:chExt cx="0" cy="0"/>
        </a:xfrm>
      </p:grpSpPr>
      <p:sp>
        <p:nvSpPr>
          <p:cNvPr id="402" name="Google Shape;402;p53"/>
          <p:cNvSpPr/>
          <p:nvPr/>
        </p:nvSpPr>
        <p:spPr>
          <a:xfrm>
            <a:off x="0" y="0"/>
            <a:ext cx="914409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403" name="Google Shape;403;p53"/>
          <p:cNvSpPr txBox="1"/>
          <p:nvPr/>
        </p:nvSpPr>
        <p:spPr>
          <a:xfrm>
            <a:off x="628560" y="443340"/>
            <a:ext cx="5209200" cy="642600"/>
          </a:xfrm>
          <a:prstGeom prst="rect">
            <a:avLst/>
          </a:prstGeom>
          <a:noFill/>
          <a:ln>
            <a:noFill/>
          </a:ln>
        </p:spPr>
        <p:txBody>
          <a:bodyPr spcFirstLastPara="1" wrap="square" lIns="68575" tIns="34275" rIns="68575" bIns="34275" anchor="b" anchorCtr="0">
            <a:noAutofit/>
          </a:bodyPr>
          <a:lstStyle/>
          <a:p>
            <a:pPr marL="0" marR="0" lvl="0" indent="0" algn="l" rtl="0">
              <a:lnSpc>
                <a:spcPct val="90000"/>
              </a:lnSpc>
              <a:spcBef>
                <a:spcPts val="0"/>
              </a:spcBef>
              <a:spcAft>
                <a:spcPts val="0"/>
              </a:spcAft>
              <a:buNone/>
            </a:pPr>
            <a:r>
              <a:rPr lang="en-US" sz="3200" b="1" i="0" u="none" strike="noStrike" cap="none">
                <a:solidFill>
                  <a:srgbClr val="000000"/>
                </a:solidFill>
                <a:latin typeface="Calibri"/>
                <a:ea typeface="Calibri"/>
                <a:cs typeface="Calibri"/>
                <a:sym typeface="Calibri"/>
              </a:rPr>
              <a:t>Den akutte patient - agenda</a:t>
            </a:r>
            <a:endParaRPr sz="3200" b="0" i="0" u="none" strike="noStrike" cap="none">
              <a:latin typeface="Arial" panose="020B0604020202020204"/>
              <a:ea typeface="Arial" panose="020B0604020202020204"/>
              <a:cs typeface="Arial" panose="020B0604020202020204"/>
              <a:sym typeface="Arial" panose="020B0604020202020204"/>
            </a:endParaRPr>
          </a:p>
        </p:txBody>
      </p:sp>
      <p:sp>
        <p:nvSpPr>
          <p:cNvPr id="404" name="Google Shape;404;p53"/>
          <p:cNvSpPr txBox="1"/>
          <p:nvPr/>
        </p:nvSpPr>
        <p:spPr>
          <a:xfrm>
            <a:off x="852390" y="1462320"/>
            <a:ext cx="4070400" cy="3304500"/>
          </a:xfrm>
          <a:prstGeom prst="rect">
            <a:avLst/>
          </a:prstGeom>
          <a:noFill/>
          <a:ln>
            <a:noFill/>
          </a:ln>
        </p:spPr>
        <p:txBody>
          <a:bodyPr spcFirstLastPara="1" wrap="square" lIns="68575" tIns="34275" rIns="68575" bIns="34275" anchor="t" anchorCtr="0">
            <a:normAutofit/>
          </a:bodyPr>
          <a:lstStyle/>
          <a:p>
            <a:pPr marL="177800" marR="0" lvl="0" indent="-171450" algn="l" rtl="0">
              <a:lnSpc>
                <a:spcPct val="80000"/>
              </a:lnSpc>
              <a:spcBef>
                <a:spcPts val="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Hvad er en akut patient? </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8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Triage </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8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ABCDE </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8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Sepsis </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8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HLR </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8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Eksempler på akutte tilstande </a:t>
            </a:r>
            <a:endParaRPr sz="21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80000"/>
              </a:lnSpc>
              <a:spcBef>
                <a:spcPts val="400"/>
              </a:spcBef>
              <a:spcAft>
                <a:spcPts val="0"/>
              </a:spcAft>
              <a:buClr>
                <a:srgbClr val="000000"/>
              </a:buClr>
              <a:buSzPts val="2100"/>
              <a:buFont typeface="Arial" panose="020B0604020202020204"/>
              <a:buChar char="•"/>
            </a:pPr>
            <a:r>
              <a:rPr lang="en-US" sz="2100" b="0" i="0" u="none" strike="noStrike" cap="none">
                <a:solidFill>
                  <a:srgbClr val="FF0000"/>
                </a:solidFill>
                <a:latin typeface="Calibri"/>
                <a:ea typeface="Calibri"/>
                <a:cs typeface="Calibri"/>
                <a:sym typeface="Calibri"/>
              </a:rPr>
              <a:t>I skal bare vide hvilke symptomer kan være tegn på akut sygdom </a:t>
            </a:r>
            <a:endParaRPr sz="21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80000"/>
              </a:lnSpc>
              <a:spcBef>
                <a:spcPts val="400"/>
              </a:spcBef>
              <a:spcAft>
                <a:spcPts val="0"/>
              </a:spcAft>
              <a:buClr>
                <a:srgbClr val="000000"/>
              </a:buClr>
              <a:buSzPts val="2100"/>
              <a:buFont typeface="Noto Sans Symbols" panose="020B0502040504020204"/>
              <a:buChar char=""/>
            </a:pPr>
            <a:r>
              <a:rPr lang="en-US" sz="2100" b="0" i="0" u="none" strike="noStrike" cap="none">
                <a:solidFill>
                  <a:srgbClr val="000000"/>
                </a:solidFill>
                <a:latin typeface="Calibri"/>
                <a:ea typeface="Calibri"/>
                <a:cs typeface="Calibri"/>
                <a:sym typeface="Calibri"/>
              </a:rPr>
              <a:t>Læge! </a:t>
            </a:r>
            <a:endParaRPr sz="2100" b="0" i="0" u="none" strike="noStrike" cap="none">
              <a:latin typeface="Arial" panose="020B0604020202020204"/>
              <a:ea typeface="Arial" panose="020B0604020202020204"/>
              <a:cs typeface="Arial" panose="020B0604020202020204"/>
              <a:sym typeface="Arial" panose="020B0604020202020204"/>
            </a:endParaRPr>
          </a:p>
        </p:txBody>
      </p:sp>
      <p:pic>
        <p:nvPicPr>
          <p:cNvPr id="405" name="Google Shape;405;p53" descr="Fire danske regioner har brudt loven: Aftale om nye ambulancer til 480 mio.  kr. annulleres"/>
          <p:cNvPicPr preferRelativeResize="0"/>
          <p:nvPr/>
        </p:nvPicPr>
        <p:blipFill rotWithShape="1">
          <a:blip r:embed="rId1"/>
          <a:srcRect l="25480" r="7972"/>
          <a:stretch>
            <a:fillRect/>
          </a:stretch>
        </p:blipFill>
        <p:spPr>
          <a:xfrm>
            <a:off x="5285520" y="731700"/>
            <a:ext cx="3332610" cy="3332610"/>
          </a:xfrm>
          <a:prstGeom prst="rect">
            <a:avLst/>
          </a:prstGeom>
          <a:noFill/>
          <a:ln>
            <a:noFill/>
          </a:ln>
        </p:spPr>
      </p:pic>
      <p:sp>
        <p:nvSpPr>
          <p:cNvPr id="406" name="Google Shape;406;p53"/>
          <p:cNvSpPr/>
          <p:nvPr/>
        </p:nvSpPr>
        <p:spPr>
          <a:xfrm rot="10800000" flipH="1">
            <a:off x="-540" y="5143230"/>
            <a:ext cx="9144090" cy="3426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4472C4"/>
              </a:gs>
              <a:gs pos="100000">
                <a:srgbClr val="000000"/>
              </a:gs>
            </a:gsLst>
            <a:lin ang="2399891" scaled="0"/>
          </a:gradFill>
          <a:ln>
            <a:noFill/>
          </a:ln>
        </p:spPr>
      </p:sp>
      <p:sp>
        <p:nvSpPr>
          <p:cNvPr id="407" name="Google Shape;407;p53"/>
          <p:cNvSpPr/>
          <p:nvPr/>
        </p:nvSpPr>
        <p:spPr>
          <a:xfrm flipH="1">
            <a:off x="3028860" y="4800600"/>
            <a:ext cx="6114960" cy="3426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2F5597"/>
              </a:gs>
            </a:gsLst>
            <a:lin ang="13800146" scaled="0"/>
          </a:gra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4">
                                            <p:txEl>
                                              <p:pRg st="0" end="0"/>
                                            </p:txEl>
                                          </p:spTgt>
                                        </p:tgtEl>
                                        <p:attrNameLst>
                                          <p:attrName>style.visibility</p:attrName>
                                        </p:attrNameLst>
                                      </p:cBhvr>
                                      <p:to>
                                        <p:strVal val="visible"/>
                                      </p:to>
                                    </p:set>
                                    <p:animEffect transition="in" filter="fade">
                                      <p:cBhvr>
                                        <p:cTn id="7" dur="1"/>
                                        <p:tgtEl>
                                          <p:spTgt spid="40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4">
                                            <p:txEl>
                                              <p:pRg st="1" end="1"/>
                                            </p:txEl>
                                          </p:spTgt>
                                        </p:tgtEl>
                                        <p:attrNameLst>
                                          <p:attrName>style.visibility</p:attrName>
                                        </p:attrNameLst>
                                      </p:cBhvr>
                                      <p:to>
                                        <p:strVal val="visible"/>
                                      </p:to>
                                    </p:set>
                                    <p:animEffect transition="in" filter="fade">
                                      <p:cBhvr>
                                        <p:cTn id="12" dur="1"/>
                                        <p:tgtEl>
                                          <p:spTgt spid="40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4">
                                            <p:txEl>
                                              <p:pRg st="2" end="2"/>
                                            </p:txEl>
                                          </p:spTgt>
                                        </p:tgtEl>
                                        <p:attrNameLst>
                                          <p:attrName>style.visibility</p:attrName>
                                        </p:attrNameLst>
                                      </p:cBhvr>
                                      <p:to>
                                        <p:strVal val="visible"/>
                                      </p:to>
                                    </p:set>
                                    <p:animEffect transition="in" filter="fade">
                                      <p:cBhvr>
                                        <p:cTn id="17" dur="1"/>
                                        <p:tgtEl>
                                          <p:spTgt spid="40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4">
                                            <p:txEl>
                                              <p:pRg st="3" end="3"/>
                                            </p:txEl>
                                          </p:spTgt>
                                        </p:tgtEl>
                                        <p:attrNameLst>
                                          <p:attrName>style.visibility</p:attrName>
                                        </p:attrNameLst>
                                      </p:cBhvr>
                                      <p:to>
                                        <p:strVal val="visible"/>
                                      </p:to>
                                    </p:set>
                                    <p:animEffect transition="in" filter="fade">
                                      <p:cBhvr>
                                        <p:cTn id="22" dur="1"/>
                                        <p:tgtEl>
                                          <p:spTgt spid="40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4">
                                            <p:txEl>
                                              <p:pRg st="4" end="4"/>
                                            </p:txEl>
                                          </p:spTgt>
                                        </p:tgtEl>
                                        <p:attrNameLst>
                                          <p:attrName>style.visibility</p:attrName>
                                        </p:attrNameLst>
                                      </p:cBhvr>
                                      <p:to>
                                        <p:strVal val="visible"/>
                                      </p:to>
                                    </p:set>
                                    <p:animEffect transition="in" filter="fade">
                                      <p:cBhvr>
                                        <p:cTn id="27" dur="1"/>
                                        <p:tgtEl>
                                          <p:spTgt spid="40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4">
                                            <p:txEl>
                                              <p:pRg st="5" end="5"/>
                                            </p:txEl>
                                          </p:spTgt>
                                        </p:tgtEl>
                                        <p:attrNameLst>
                                          <p:attrName>style.visibility</p:attrName>
                                        </p:attrNameLst>
                                      </p:cBhvr>
                                      <p:to>
                                        <p:strVal val="visible"/>
                                      </p:to>
                                    </p:set>
                                    <p:animEffect transition="in" filter="fade">
                                      <p:cBhvr>
                                        <p:cTn id="32" dur="1"/>
                                        <p:tgtEl>
                                          <p:spTgt spid="40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4">
                                            <p:txEl>
                                              <p:pRg st="6" end="6"/>
                                            </p:txEl>
                                          </p:spTgt>
                                        </p:tgtEl>
                                        <p:attrNameLst>
                                          <p:attrName>style.visibility</p:attrName>
                                        </p:attrNameLst>
                                      </p:cBhvr>
                                      <p:to>
                                        <p:strVal val="visible"/>
                                      </p:to>
                                    </p:set>
                                    <p:animEffect transition="in" filter="fade">
                                      <p:cBhvr>
                                        <p:cTn id="37" dur="1"/>
                                        <p:tgtEl>
                                          <p:spTgt spid="40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4">
                                            <p:txEl>
                                              <p:pRg st="7" end="7"/>
                                            </p:txEl>
                                          </p:spTgt>
                                        </p:tgtEl>
                                        <p:attrNameLst>
                                          <p:attrName>style.visibility</p:attrName>
                                        </p:attrNameLst>
                                      </p:cBhvr>
                                      <p:to>
                                        <p:strVal val="visible"/>
                                      </p:to>
                                    </p:set>
                                    <p:animEffect transition="in" filter="fade">
                                      <p:cBhvr>
                                        <p:cTn id="42" dur="1"/>
                                        <p:tgtEl>
                                          <p:spTgt spid="404">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12" name="Shape 412"/>
        <p:cNvGrpSpPr/>
        <p:nvPr/>
      </p:nvGrpSpPr>
      <p:grpSpPr>
        <a:xfrm>
          <a:off x="0" y="0"/>
          <a:ext cx="0" cy="0"/>
          <a:chOff x="0" y="0"/>
          <a:chExt cx="0" cy="0"/>
        </a:xfrm>
      </p:grpSpPr>
      <p:sp>
        <p:nvSpPr>
          <p:cNvPr id="413" name="Google Shape;413;p54"/>
          <p:cNvSpPr/>
          <p:nvPr/>
        </p:nvSpPr>
        <p:spPr>
          <a:xfrm>
            <a:off x="0" y="0"/>
            <a:ext cx="914409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414" name="Google Shape;414;p54"/>
          <p:cNvSpPr txBox="1"/>
          <p:nvPr/>
        </p:nvSpPr>
        <p:spPr>
          <a:xfrm>
            <a:off x="852390" y="376650"/>
            <a:ext cx="3993000" cy="6432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None/>
            </a:pPr>
            <a:r>
              <a:rPr lang="en-US" sz="3600" b="0" i="0" u="none" strike="noStrike" cap="none">
                <a:solidFill>
                  <a:srgbClr val="000000"/>
                </a:solidFill>
                <a:latin typeface="Calibri"/>
                <a:ea typeface="Calibri"/>
                <a:cs typeface="Calibri"/>
                <a:sym typeface="Calibri"/>
              </a:rPr>
              <a:t>Triage</a:t>
            </a:r>
            <a:endParaRPr sz="3600" b="0" i="0" u="none" strike="noStrike" cap="none">
              <a:latin typeface="Arial" panose="020B0604020202020204"/>
              <a:ea typeface="Arial" panose="020B0604020202020204"/>
              <a:cs typeface="Arial" panose="020B0604020202020204"/>
              <a:sym typeface="Arial" panose="020B0604020202020204"/>
            </a:endParaRPr>
          </a:p>
        </p:txBody>
      </p:sp>
      <p:sp>
        <p:nvSpPr>
          <p:cNvPr id="415" name="Google Shape;415;p54"/>
          <p:cNvSpPr txBox="1"/>
          <p:nvPr/>
        </p:nvSpPr>
        <p:spPr>
          <a:xfrm>
            <a:off x="858600" y="1396170"/>
            <a:ext cx="4366500" cy="3584100"/>
          </a:xfrm>
          <a:prstGeom prst="rect">
            <a:avLst/>
          </a:prstGeom>
          <a:noFill/>
          <a:ln>
            <a:noFill/>
          </a:ln>
        </p:spPr>
        <p:txBody>
          <a:bodyPr spcFirstLastPara="1" wrap="square" lIns="68575" tIns="34275" rIns="68575" bIns="34275" anchor="t" anchorCtr="0">
            <a:normAutofit/>
          </a:bodyPr>
          <a:lstStyle/>
          <a:p>
            <a:pPr marL="177800" marR="0" lvl="0" indent="-177800" algn="l" rtl="0">
              <a:lnSpc>
                <a:spcPct val="90000"/>
              </a:lnSpc>
              <a:spcBef>
                <a:spcPts val="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Alle patienter triageres ved ankomst til sygehus </a:t>
            </a:r>
            <a:endParaRPr sz="1800" b="0" i="0" u="none" strike="noStrike" cap="none">
              <a:latin typeface="Arial" panose="020B0604020202020204"/>
              <a:ea typeface="Arial" panose="020B0604020202020204"/>
              <a:cs typeface="Arial" panose="020B0604020202020204"/>
              <a:sym typeface="Arial" panose="020B0604020202020204"/>
            </a:endParaRPr>
          </a:p>
          <a:p>
            <a:pPr marL="177800" marR="0" lvl="0" indent="-177800" algn="l" rtl="0">
              <a:lnSpc>
                <a:spcPct val="90000"/>
              </a:lnSpc>
              <a:spcBef>
                <a:spcPts val="8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Farven på triagen bestemmer også hvor tæt patienten skal monitoreres </a:t>
            </a:r>
            <a:endParaRPr sz="1800" b="0" i="0" u="none" strike="noStrike" cap="none">
              <a:latin typeface="Arial" panose="020B0604020202020204"/>
              <a:ea typeface="Arial" panose="020B0604020202020204"/>
              <a:cs typeface="Arial" panose="020B0604020202020204"/>
              <a:sym typeface="Arial" panose="020B0604020202020204"/>
            </a:endParaRPr>
          </a:p>
          <a:p>
            <a:pPr marL="177800" marR="0" lvl="0" indent="-177800" algn="l" rtl="0">
              <a:lnSpc>
                <a:spcPct val="90000"/>
              </a:lnSpc>
              <a:spcBef>
                <a:spcPts val="8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Nogle patienter triageres orange eller røde pba. kontaktårsag uafhængigt af vitale værdier</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Brystsmerter</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Synkope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Neurologiske udfald </a:t>
            </a:r>
            <a:endParaRPr sz="1800" b="0" i="0" u="none" strike="noStrike" cap="none">
              <a:latin typeface="Arial" panose="020B0604020202020204"/>
              <a:ea typeface="Arial" panose="020B0604020202020204"/>
              <a:cs typeface="Arial" panose="020B0604020202020204"/>
              <a:sym typeface="Arial" panose="020B0604020202020204"/>
            </a:endParaRPr>
          </a:p>
        </p:txBody>
      </p:sp>
      <p:sp>
        <p:nvSpPr>
          <p:cNvPr id="416" name="Google Shape;416;p54"/>
          <p:cNvSpPr/>
          <p:nvPr/>
        </p:nvSpPr>
        <p:spPr>
          <a:xfrm rot="10800000" flipH="1">
            <a:off x="6092550" y="5143500"/>
            <a:ext cx="306936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4472C4"/>
              </a:gs>
            </a:gsLst>
            <a:lin ang="2399891" scaled="0"/>
          </a:gradFill>
          <a:ln>
            <a:noFill/>
          </a:ln>
        </p:spPr>
      </p:sp>
      <p:sp>
        <p:nvSpPr>
          <p:cNvPr id="417" name="Google Shape;417;p54"/>
          <p:cNvSpPr/>
          <p:nvPr/>
        </p:nvSpPr>
        <p:spPr>
          <a:xfrm rot="10800000" flipH="1">
            <a:off x="6092550" y="4800330"/>
            <a:ext cx="306936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85F1A"/>
              </a:gs>
            </a:gsLst>
            <a:lin ang="18000042" scaled="0"/>
          </a:gradFill>
          <a:ln>
            <a:noFill/>
          </a:ln>
        </p:spPr>
      </p:sp>
      <p:sp>
        <p:nvSpPr>
          <p:cNvPr id="418" name="Google Shape;418;p54"/>
          <p:cNvSpPr/>
          <p:nvPr/>
        </p:nvSpPr>
        <p:spPr>
          <a:xfrm rot="10800000" flipH="1">
            <a:off x="6092550" y="4800330"/>
            <a:ext cx="305154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3000122" scaled="0"/>
          </a:gradFill>
          <a:ln>
            <a:noFill/>
          </a:ln>
        </p:spPr>
      </p:sp>
      <p:sp>
        <p:nvSpPr>
          <p:cNvPr id="419" name="Google Shape;419;p54"/>
          <p:cNvSpPr/>
          <p:nvPr/>
        </p:nvSpPr>
        <p:spPr>
          <a:xfrm rot="10800000" flipH="1">
            <a:off x="6092550" y="5143500"/>
            <a:ext cx="270864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5400012" scaled="0"/>
          </a:gradFill>
          <a:ln>
            <a:noFill/>
          </a:ln>
        </p:spPr>
      </p:sp>
      <p:pic>
        <p:nvPicPr>
          <p:cNvPr id="420" name="Google Shape;420;p54" descr="Ambulance"/>
          <p:cNvPicPr preferRelativeResize="0"/>
          <p:nvPr/>
        </p:nvPicPr>
        <p:blipFill rotWithShape="1">
          <a:blip r:embed="rId1"/>
          <a:srcRect/>
          <a:stretch>
            <a:fillRect/>
          </a:stretch>
        </p:blipFill>
        <p:spPr>
          <a:xfrm>
            <a:off x="5306850" y="1019790"/>
            <a:ext cx="3127950" cy="3127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animEffect transition="in" filter="fade">
                                      <p:cBhvr>
                                        <p:cTn id="7" dur="1"/>
                                        <p:tgtEl>
                                          <p:spTgt spid="4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5">
                                            <p:txEl>
                                              <p:pRg st="1" end="1"/>
                                            </p:txEl>
                                          </p:spTgt>
                                        </p:tgtEl>
                                        <p:attrNameLst>
                                          <p:attrName>style.visibility</p:attrName>
                                        </p:attrNameLst>
                                      </p:cBhvr>
                                      <p:to>
                                        <p:strVal val="visible"/>
                                      </p:to>
                                    </p:set>
                                    <p:animEffect transition="in" filter="fade">
                                      <p:cBhvr>
                                        <p:cTn id="12" dur="1"/>
                                        <p:tgtEl>
                                          <p:spTgt spid="4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5">
                                            <p:txEl>
                                              <p:pRg st="2" end="2"/>
                                            </p:txEl>
                                          </p:spTgt>
                                        </p:tgtEl>
                                        <p:attrNameLst>
                                          <p:attrName>style.visibility</p:attrName>
                                        </p:attrNameLst>
                                      </p:cBhvr>
                                      <p:to>
                                        <p:strVal val="visible"/>
                                      </p:to>
                                    </p:set>
                                    <p:animEffect transition="in" filter="fade">
                                      <p:cBhvr>
                                        <p:cTn id="17" dur="1"/>
                                        <p:tgtEl>
                                          <p:spTgt spid="4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5">
                                            <p:txEl>
                                              <p:pRg st="3" end="3"/>
                                            </p:txEl>
                                          </p:spTgt>
                                        </p:tgtEl>
                                        <p:attrNameLst>
                                          <p:attrName>style.visibility</p:attrName>
                                        </p:attrNameLst>
                                      </p:cBhvr>
                                      <p:to>
                                        <p:strVal val="visible"/>
                                      </p:to>
                                    </p:set>
                                    <p:animEffect transition="in" filter="fade">
                                      <p:cBhvr>
                                        <p:cTn id="22" dur="1"/>
                                        <p:tgtEl>
                                          <p:spTgt spid="4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5">
                                            <p:txEl>
                                              <p:pRg st="4" end="4"/>
                                            </p:txEl>
                                          </p:spTgt>
                                        </p:tgtEl>
                                        <p:attrNameLst>
                                          <p:attrName>style.visibility</p:attrName>
                                        </p:attrNameLst>
                                      </p:cBhvr>
                                      <p:to>
                                        <p:strVal val="visible"/>
                                      </p:to>
                                    </p:set>
                                    <p:animEffect transition="in" filter="fade">
                                      <p:cBhvr>
                                        <p:cTn id="27" dur="1"/>
                                        <p:tgtEl>
                                          <p:spTgt spid="4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5">
                                            <p:txEl>
                                              <p:pRg st="5" end="5"/>
                                            </p:txEl>
                                          </p:spTgt>
                                        </p:tgtEl>
                                        <p:attrNameLst>
                                          <p:attrName>style.visibility</p:attrName>
                                        </p:attrNameLst>
                                      </p:cBhvr>
                                      <p:to>
                                        <p:strVal val="visible"/>
                                      </p:to>
                                    </p:set>
                                    <p:animEffect transition="in" filter="fade">
                                      <p:cBhvr>
                                        <p:cTn id="32" dur="1"/>
                                        <p:tgtEl>
                                          <p:spTgt spid="415">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24" name="Shape 424"/>
        <p:cNvGrpSpPr/>
        <p:nvPr/>
      </p:nvGrpSpPr>
      <p:grpSpPr>
        <a:xfrm>
          <a:off x="0" y="0"/>
          <a:ext cx="0" cy="0"/>
          <a:chOff x="0" y="0"/>
          <a:chExt cx="0" cy="0"/>
        </a:xfrm>
      </p:grpSpPr>
      <p:sp>
        <p:nvSpPr>
          <p:cNvPr id="425" name="Google Shape;425;p55"/>
          <p:cNvSpPr txBox="1"/>
          <p:nvPr/>
        </p:nvSpPr>
        <p:spPr>
          <a:xfrm>
            <a:off x="672840" y="731970"/>
            <a:ext cx="3448200" cy="41070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None/>
            </a:pPr>
            <a:r>
              <a:rPr lang="en-US" sz="1500" b="0" i="0" u="none" strike="noStrike" cap="none">
                <a:solidFill>
                  <a:srgbClr val="FF0000"/>
                </a:solidFill>
                <a:latin typeface="Calibri"/>
                <a:ea typeface="Calibri"/>
                <a:cs typeface="Calibri"/>
                <a:sym typeface="Calibri"/>
              </a:rPr>
              <a:t>Rød:  </a:t>
            </a:r>
            <a:br>
              <a:rPr lang="en-US" sz="1400" b="0" i="0" u="none" strike="noStrike" cap="none"/>
            </a:br>
            <a:r>
              <a:rPr lang="en-US" sz="1400" b="0" i="0" u="none" strike="noStrike" cap="none">
                <a:solidFill>
                  <a:srgbClr val="000000"/>
                </a:solidFill>
                <a:latin typeface="Calibri"/>
                <a:ea typeface="Calibri"/>
                <a:cs typeface="Calibri"/>
                <a:sym typeface="Calibri"/>
              </a:rPr>
              <a:t>Der skal handles med det samme</a:t>
            </a:r>
            <a:br>
              <a:rPr lang="en-US" sz="1400" b="0" i="0" u="none" strike="noStrike" cap="none"/>
            </a:br>
            <a:r>
              <a:rPr lang="en-US" sz="1400" b="0" i="0" u="none" strike="noStrike" cap="none">
                <a:solidFill>
                  <a:srgbClr val="000000"/>
                </a:solidFill>
                <a:latin typeface="Calibri"/>
                <a:ea typeface="Calibri"/>
                <a:cs typeface="Calibri"/>
                <a:sym typeface="Calibri"/>
              </a:rPr>
              <a:t> </a:t>
            </a:r>
            <a:endParaRPr sz="14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800"/>
              </a:spcBef>
              <a:spcAft>
                <a:spcPts val="0"/>
              </a:spcAft>
              <a:buNone/>
            </a:pPr>
            <a:r>
              <a:rPr lang="en-US" sz="1500" b="0" i="0" u="none" strike="noStrike" cap="none">
                <a:solidFill>
                  <a:srgbClr val="ED7D31"/>
                </a:solidFill>
                <a:latin typeface="Calibri"/>
                <a:ea typeface="Calibri"/>
                <a:cs typeface="Calibri"/>
                <a:sym typeface="Calibri"/>
              </a:rPr>
              <a:t>Orange:  </a:t>
            </a:r>
            <a:br>
              <a:rPr lang="en-US" sz="1400" b="0" i="0" u="none" strike="noStrike" cap="none"/>
            </a:br>
            <a:r>
              <a:rPr lang="en-US" sz="1400" b="0" i="0" u="none" strike="noStrike" cap="none">
                <a:solidFill>
                  <a:srgbClr val="000000"/>
                </a:solidFill>
                <a:latin typeface="Calibri"/>
                <a:ea typeface="Calibri"/>
                <a:cs typeface="Calibri"/>
                <a:sym typeface="Calibri"/>
              </a:rPr>
              <a:t>Patienten skal tilses inden for 15 minutter </a:t>
            </a:r>
            <a:br>
              <a:rPr lang="en-US" sz="1400" b="0" i="0" u="none" strike="noStrike" cap="none"/>
            </a:br>
            <a:r>
              <a:rPr lang="en-US" sz="1400" b="0" i="0" u="none" strike="noStrike" cap="none">
                <a:solidFill>
                  <a:srgbClr val="000000"/>
                </a:solidFill>
                <a:latin typeface="Calibri"/>
                <a:ea typeface="Calibri"/>
                <a:cs typeface="Calibri"/>
                <a:sym typeface="Calibri"/>
              </a:rPr>
              <a:t> </a:t>
            </a:r>
            <a:endParaRPr sz="14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800"/>
              </a:spcBef>
              <a:spcAft>
                <a:spcPts val="0"/>
              </a:spcAft>
              <a:buNone/>
            </a:pPr>
            <a:r>
              <a:rPr lang="en-US" sz="1500" b="0" i="0" u="none" strike="noStrike" cap="none">
                <a:solidFill>
                  <a:srgbClr val="FFFF00"/>
                </a:solidFill>
                <a:latin typeface="Calibri"/>
                <a:ea typeface="Calibri"/>
                <a:cs typeface="Calibri"/>
                <a:sym typeface="Calibri"/>
              </a:rPr>
              <a:t>Gul:  </a:t>
            </a:r>
            <a:br>
              <a:rPr lang="en-US" sz="1400" b="0" i="0" u="none" strike="noStrike" cap="none"/>
            </a:br>
            <a:r>
              <a:rPr lang="en-US" sz="1400" b="0" i="0" u="none" strike="noStrike" cap="none">
                <a:solidFill>
                  <a:srgbClr val="000000"/>
                </a:solidFill>
                <a:latin typeface="Calibri"/>
                <a:ea typeface="Calibri"/>
                <a:cs typeface="Calibri"/>
                <a:sym typeface="Calibri"/>
              </a:rPr>
              <a:t>Patienten skal tilses inden for 1 time</a:t>
            </a:r>
            <a:br>
              <a:rPr lang="en-US" sz="1400" b="0" i="0" u="none" strike="noStrike" cap="none"/>
            </a:br>
            <a:r>
              <a:rPr lang="en-US" sz="1400" b="0" i="0" u="none" strike="noStrike" cap="none">
                <a:solidFill>
                  <a:srgbClr val="000000"/>
                </a:solidFill>
                <a:latin typeface="Calibri"/>
                <a:ea typeface="Calibri"/>
                <a:cs typeface="Calibri"/>
                <a:sym typeface="Calibri"/>
              </a:rPr>
              <a:t> </a:t>
            </a:r>
            <a:endParaRPr sz="14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800"/>
              </a:spcBef>
              <a:spcAft>
                <a:spcPts val="0"/>
              </a:spcAft>
              <a:buNone/>
            </a:pPr>
            <a:r>
              <a:rPr lang="en-US" sz="1500" b="0" i="0" u="none" strike="noStrike" cap="none">
                <a:solidFill>
                  <a:srgbClr val="00B050"/>
                </a:solidFill>
                <a:latin typeface="Calibri"/>
                <a:ea typeface="Calibri"/>
                <a:cs typeface="Calibri"/>
                <a:sym typeface="Calibri"/>
              </a:rPr>
              <a:t>Grøn: </a:t>
            </a:r>
            <a:br>
              <a:rPr lang="en-US" sz="1400" b="0" i="0" u="none" strike="noStrike" cap="none"/>
            </a:br>
            <a:r>
              <a:rPr lang="en-US" sz="1400" b="0" i="0" u="none" strike="noStrike" cap="none">
                <a:solidFill>
                  <a:srgbClr val="000000"/>
                </a:solidFill>
                <a:latin typeface="Calibri"/>
                <a:ea typeface="Calibri"/>
                <a:cs typeface="Calibri"/>
                <a:sym typeface="Calibri"/>
              </a:rPr>
              <a:t>Patienten skal tilses inden for 4 timer</a:t>
            </a:r>
            <a:br>
              <a:rPr lang="en-US" sz="1400" b="0" i="0" u="none" strike="noStrike" cap="none"/>
            </a:br>
            <a:r>
              <a:rPr lang="en-US" sz="1400" b="0" i="0" u="none" strike="noStrike" cap="none">
                <a:solidFill>
                  <a:srgbClr val="000000"/>
                </a:solidFill>
                <a:latin typeface="Calibri"/>
                <a:ea typeface="Calibri"/>
                <a:cs typeface="Calibri"/>
                <a:sym typeface="Calibri"/>
              </a:rPr>
              <a:t> </a:t>
            </a:r>
            <a:endParaRPr sz="14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800"/>
              </a:spcBef>
              <a:spcAft>
                <a:spcPts val="0"/>
              </a:spcAft>
              <a:buNone/>
            </a:pPr>
            <a:r>
              <a:rPr lang="en-US" sz="1500" b="0" i="0" u="none" strike="noStrike" cap="none">
                <a:solidFill>
                  <a:srgbClr val="0070C0"/>
                </a:solidFill>
                <a:latin typeface="Calibri"/>
                <a:ea typeface="Calibri"/>
                <a:cs typeface="Calibri"/>
                <a:sym typeface="Calibri"/>
              </a:rPr>
              <a:t>Blå: </a:t>
            </a:r>
            <a:br>
              <a:rPr lang="en-US" sz="1400" b="0" i="0" u="none" strike="noStrike" cap="none"/>
            </a:br>
            <a:r>
              <a:rPr lang="en-US" sz="1400" b="0" i="0" u="none" strike="noStrike" cap="none">
                <a:solidFill>
                  <a:srgbClr val="000000"/>
                </a:solidFill>
                <a:latin typeface="Calibri"/>
                <a:ea typeface="Calibri"/>
                <a:cs typeface="Calibri"/>
                <a:sym typeface="Calibri"/>
              </a:rPr>
              <a:t>Patienten har en skade, der forventes færdigbehandlet. </a:t>
            </a:r>
            <a:br>
              <a:rPr lang="en-US" sz="1400" b="0" i="0" u="none" strike="noStrike" cap="none"/>
            </a:br>
            <a:r>
              <a:rPr lang="en-US" sz="1400" b="0" i="0" u="none" strike="noStrike" cap="none">
                <a:solidFill>
                  <a:srgbClr val="000000"/>
                </a:solidFill>
                <a:latin typeface="Calibri"/>
                <a:ea typeface="Calibri"/>
                <a:cs typeface="Calibri"/>
                <a:sym typeface="Calibri"/>
              </a:rPr>
              <a:t>Der er en målsætning om, at patienten skal starte behandling inden for 6 timer</a:t>
            </a:r>
            <a:endParaRPr sz="1400" b="0" i="0" u="none" strike="noStrike" cap="none">
              <a:latin typeface="Arial" panose="020B0604020202020204"/>
              <a:ea typeface="Arial" panose="020B0604020202020204"/>
              <a:cs typeface="Arial" panose="020B0604020202020204"/>
              <a:sym typeface="Arial" panose="020B0604020202020204"/>
            </a:endParaRPr>
          </a:p>
          <a:p>
            <a:pPr marL="177800" marR="0" lvl="0" indent="-184150" algn="l" rtl="0">
              <a:lnSpc>
                <a:spcPct val="90000"/>
              </a:lnSpc>
              <a:spcBef>
                <a:spcPts val="8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 </a:t>
            </a:r>
            <a:endParaRPr sz="1100" b="0" i="0" u="none" strike="noStrike" cap="none">
              <a:latin typeface="Arial" panose="020B0604020202020204"/>
              <a:ea typeface="Arial" panose="020B0604020202020204"/>
              <a:cs typeface="Arial" panose="020B0604020202020204"/>
              <a:sym typeface="Arial" panose="020B0604020202020204"/>
            </a:endParaRPr>
          </a:p>
        </p:txBody>
      </p:sp>
      <p:pic>
        <p:nvPicPr>
          <p:cNvPr id="426" name="Google Shape;426;p55" descr="undefined"/>
          <p:cNvPicPr preferRelativeResize="0"/>
          <p:nvPr/>
        </p:nvPicPr>
        <p:blipFill rotWithShape="1">
          <a:blip r:embed="rId1"/>
          <a:srcRect/>
          <a:stretch>
            <a:fillRect/>
          </a:stretch>
        </p:blipFill>
        <p:spPr>
          <a:xfrm>
            <a:off x="4121280" y="874530"/>
            <a:ext cx="4778731" cy="3261600"/>
          </a:xfrm>
          <a:prstGeom prst="rect">
            <a:avLst/>
          </a:prstGeom>
          <a:noFill/>
          <a:ln>
            <a:noFill/>
          </a:ln>
        </p:spPr>
      </p:pic>
      <p:grpSp>
        <p:nvGrpSpPr>
          <p:cNvPr id="427" name="Google Shape;427;p55"/>
          <p:cNvGrpSpPr/>
          <p:nvPr/>
        </p:nvGrpSpPr>
        <p:grpSpPr>
          <a:xfrm>
            <a:off x="-4320" y="5053037"/>
            <a:ext cx="9155970" cy="92893"/>
            <a:chOff x="-5760" y="6737382"/>
            <a:chExt cx="12207960" cy="123858"/>
          </a:xfrm>
        </p:grpSpPr>
        <p:sp>
          <p:nvSpPr>
            <p:cNvPr id="428" name="Google Shape;428;p55"/>
            <p:cNvSpPr/>
            <p:nvPr/>
          </p:nvSpPr>
          <p:spPr>
            <a:xfrm rot="5400000" flipH="1">
              <a:off x="6036111" y="695511"/>
              <a:ext cx="123498" cy="1220724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5B9BD5"/>
                </a:gs>
                <a:gs pos="100000">
                  <a:srgbClr val="ED7D31"/>
                </a:gs>
              </a:gsLst>
              <a:lin ang="1800004" scaled="0"/>
            </a:gradFill>
            <a:ln>
              <a:noFill/>
            </a:ln>
          </p:spPr>
        </p:sp>
        <p:sp>
          <p:nvSpPr>
            <p:cNvPr id="429" name="Google Shape;429;p55"/>
            <p:cNvSpPr/>
            <p:nvPr/>
          </p:nvSpPr>
          <p:spPr>
            <a:xfrm rot="-5400000">
              <a:off x="9176391" y="3835431"/>
              <a:ext cx="123498" cy="592812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9DC3E6"/>
                </a:gs>
              </a:gsLst>
              <a:lin ang="599887" scaled="0"/>
            </a:gradFill>
            <a:ln>
              <a:noFill/>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
                                            <p:txEl>
                                              <p:pRg st="0" end="0"/>
                                            </p:txEl>
                                          </p:spTgt>
                                        </p:tgtEl>
                                        <p:attrNameLst>
                                          <p:attrName>style.visibility</p:attrName>
                                        </p:attrNameLst>
                                      </p:cBhvr>
                                      <p:to>
                                        <p:strVal val="visible"/>
                                      </p:to>
                                    </p:set>
                                    <p:animEffect transition="in" filter="fade">
                                      <p:cBhvr>
                                        <p:cTn id="7" dur="1"/>
                                        <p:tgtEl>
                                          <p:spTgt spid="4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5">
                                            <p:txEl>
                                              <p:pRg st="1" end="1"/>
                                            </p:txEl>
                                          </p:spTgt>
                                        </p:tgtEl>
                                        <p:attrNameLst>
                                          <p:attrName>style.visibility</p:attrName>
                                        </p:attrNameLst>
                                      </p:cBhvr>
                                      <p:to>
                                        <p:strVal val="visible"/>
                                      </p:to>
                                    </p:set>
                                    <p:animEffect transition="in" filter="fade">
                                      <p:cBhvr>
                                        <p:cTn id="12" dur="1"/>
                                        <p:tgtEl>
                                          <p:spTgt spid="4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5">
                                            <p:txEl>
                                              <p:pRg st="2" end="2"/>
                                            </p:txEl>
                                          </p:spTgt>
                                        </p:tgtEl>
                                        <p:attrNameLst>
                                          <p:attrName>style.visibility</p:attrName>
                                        </p:attrNameLst>
                                      </p:cBhvr>
                                      <p:to>
                                        <p:strVal val="visible"/>
                                      </p:to>
                                    </p:set>
                                    <p:animEffect transition="in" filter="fade">
                                      <p:cBhvr>
                                        <p:cTn id="17" dur="1"/>
                                        <p:tgtEl>
                                          <p:spTgt spid="4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5">
                                            <p:txEl>
                                              <p:pRg st="3" end="3"/>
                                            </p:txEl>
                                          </p:spTgt>
                                        </p:tgtEl>
                                        <p:attrNameLst>
                                          <p:attrName>style.visibility</p:attrName>
                                        </p:attrNameLst>
                                      </p:cBhvr>
                                      <p:to>
                                        <p:strVal val="visible"/>
                                      </p:to>
                                    </p:set>
                                    <p:animEffect transition="in" filter="fade">
                                      <p:cBhvr>
                                        <p:cTn id="22" dur="1"/>
                                        <p:tgtEl>
                                          <p:spTgt spid="4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5">
                                            <p:txEl>
                                              <p:pRg st="4" end="4"/>
                                            </p:txEl>
                                          </p:spTgt>
                                        </p:tgtEl>
                                        <p:attrNameLst>
                                          <p:attrName>style.visibility</p:attrName>
                                        </p:attrNameLst>
                                      </p:cBhvr>
                                      <p:to>
                                        <p:strVal val="visible"/>
                                      </p:to>
                                    </p:set>
                                    <p:animEffect transition="in" filter="fade">
                                      <p:cBhvr>
                                        <p:cTn id="27" dur="1"/>
                                        <p:tgtEl>
                                          <p:spTgt spid="4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5">
                                            <p:txEl>
                                              <p:pRg st="5" end="5"/>
                                            </p:txEl>
                                          </p:spTgt>
                                        </p:tgtEl>
                                        <p:attrNameLst>
                                          <p:attrName>style.visibility</p:attrName>
                                        </p:attrNameLst>
                                      </p:cBhvr>
                                      <p:to>
                                        <p:strVal val="visible"/>
                                      </p:to>
                                    </p:set>
                                    <p:animEffect transition="in" filter="fade">
                                      <p:cBhvr>
                                        <p:cTn id="32" dur="1"/>
                                        <p:tgtEl>
                                          <p:spTgt spid="425">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34" name="Shape 434"/>
        <p:cNvGrpSpPr/>
        <p:nvPr/>
      </p:nvGrpSpPr>
      <p:grpSpPr>
        <a:xfrm>
          <a:off x="0" y="0"/>
          <a:ext cx="0" cy="0"/>
          <a:chOff x="0" y="0"/>
          <a:chExt cx="0" cy="0"/>
        </a:xfrm>
      </p:grpSpPr>
      <p:pic>
        <p:nvPicPr>
          <p:cNvPr id="435" name="Google Shape;435;p56" descr="Ambulance: ABCDE algoritmen | Redderklar"/>
          <p:cNvPicPr preferRelativeResize="0"/>
          <p:nvPr/>
        </p:nvPicPr>
        <p:blipFill rotWithShape="1">
          <a:blip r:embed="rId1"/>
          <a:srcRect/>
          <a:stretch>
            <a:fillRect/>
          </a:stretch>
        </p:blipFill>
        <p:spPr>
          <a:xfrm rot="-774601">
            <a:off x="5028210" y="2164050"/>
            <a:ext cx="3770821" cy="2515861"/>
          </a:xfrm>
          <a:prstGeom prst="rect">
            <a:avLst/>
          </a:prstGeom>
          <a:noFill/>
          <a:ln>
            <a:noFill/>
          </a:ln>
        </p:spPr>
      </p:pic>
      <p:sp>
        <p:nvSpPr>
          <p:cNvPr id="436" name="Google Shape;436;p56"/>
          <p:cNvSpPr txBox="1"/>
          <p:nvPr/>
        </p:nvSpPr>
        <p:spPr>
          <a:xfrm>
            <a:off x="628560" y="273780"/>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US" sz="3300" b="0" i="0" u="none" strike="noStrike" cap="none">
                <a:solidFill>
                  <a:srgbClr val="000000"/>
                </a:solidFill>
                <a:latin typeface="Calibri"/>
                <a:ea typeface="Calibri"/>
                <a:cs typeface="Calibri"/>
                <a:sym typeface="Calibri"/>
              </a:rPr>
              <a:t>ABCDE</a:t>
            </a:r>
            <a:endParaRPr sz="3300" b="0" i="0" u="none" strike="noStrike" cap="none">
              <a:latin typeface="Arial" panose="020B0604020202020204"/>
              <a:ea typeface="Arial" panose="020B0604020202020204"/>
              <a:cs typeface="Arial" panose="020B0604020202020204"/>
              <a:sym typeface="Arial" panose="020B0604020202020204"/>
            </a:endParaRPr>
          </a:p>
        </p:txBody>
      </p:sp>
      <p:sp>
        <p:nvSpPr>
          <p:cNvPr id="437" name="Google Shape;437;p56"/>
          <p:cNvSpPr txBox="1"/>
          <p:nvPr/>
        </p:nvSpPr>
        <p:spPr>
          <a:xfrm>
            <a:off x="628560" y="1187730"/>
            <a:ext cx="7886700" cy="3881700"/>
          </a:xfrm>
          <a:prstGeom prst="rect">
            <a:avLst/>
          </a:prstGeom>
          <a:noFill/>
          <a:ln>
            <a:noFill/>
          </a:ln>
        </p:spPr>
        <p:txBody>
          <a:bodyPr spcFirstLastPara="1" wrap="square" lIns="68575" tIns="34275" rIns="68575" bIns="34275" anchor="t" anchorCtr="0">
            <a:normAutofit lnSpcReduction="10000"/>
          </a:bodyPr>
          <a:lstStyle/>
          <a:p>
            <a:pPr marL="177800" marR="0" lvl="0" indent="-171450" algn="l" rtl="0">
              <a:lnSpc>
                <a:spcPct val="150000"/>
              </a:lnSpc>
              <a:spcBef>
                <a:spcPts val="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ABCDE-gennemgang er en systematisk måde at tilgå akut syge patienter</a:t>
            </a:r>
            <a:endParaRPr sz="15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150000"/>
              </a:lnSpc>
              <a:spcBef>
                <a:spcPts val="8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Hvorfor den rækkefølge? </a:t>
            </a:r>
            <a:endParaRPr sz="15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150000"/>
              </a:lnSpc>
              <a:spcBef>
                <a:spcPts val="8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 </a:t>
            </a:r>
            <a:endParaRPr sz="15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150000"/>
              </a:lnSpc>
              <a:spcBef>
                <a:spcPts val="8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A = Airway </a:t>
            </a:r>
            <a:endParaRPr sz="15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150000"/>
              </a:lnSpc>
              <a:spcBef>
                <a:spcPts val="8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B = Breathing </a:t>
            </a:r>
            <a:endParaRPr sz="15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150000"/>
              </a:lnSpc>
              <a:spcBef>
                <a:spcPts val="8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C = Circulation </a:t>
            </a:r>
            <a:endParaRPr sz="15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150000"/>
              </a:lnSpc>
              <a:spcBef>
                <a:spcPts val="8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D = Disability </a:t>
            </a:r>
            <a:endParaRPr sz="15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150000"/>
              </a:lnSpc>
              <a:spcBef>
                <a:spcPts val="8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E = Exposure/environment </a:t>
            </a:r>
            <a:endParaRPr sz="15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800"/>
              </a:spcBef>
              <a:spcAft>
                <a:spcPts val="0"/>
              </a:spcAft>
              <a:buNone/>
            </a:pPr>
            <a:r>
              <a:rPr lang="en-US" sz="2500" b="0" i="0" u="none" strike="noStrike" cap="none">
                <a:solidFill>
                  <a:srgbClr val="000000"/>
                </a:solidFill>
                <a:latin typeface="Calibri"/>
                <a:ea typeface="Calibri"/>
                <a:cs typeface="Calibri"/>
                <a:sym typeface="Calibri"/>
              </a:rPr>
              <a:t> </a:t>
            </a:r>
            <a:endParaRPr sz="25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xEl>
                                              <p:pRg st="0" end="0"/>
                                            </p:txEl>
                                          </p:spTgt>
                                        </p:tgtEl>
                                        <p:attrNameLst>
                                          <p:attrName>style.visibility</p:attrName>
                                        </p:attrNameLst>
                                      </p:cBhvr>
                                      <p:to>
                                        <p:strVal val="visible"/>
                                      </p:to>
                                    </p:set>
                                    <p:animEffect transition="in" filter="fade">
                                      <p:cBhvr>
                                        <p:cTn id="7" dur="1"/>
                                        <p:tgtEl>
                                          <p:spTgt spid="4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
                                            <p:txEl>
                                              <p:pRg st="1" end="1"/>
                                            </p:txEl>
                                          </p:spTgt>
                                        </p:tgtEl>
                                        <p:attrNameLst>
                                          <p:attrName>style.visibility</p:attrName>
                                        </p:attrNameLst>
                                      </p:cBhvr>
                                      <p:to>
                                        <p:strVal val="visible"/>
                                      </p:to>
                                    </p:set>
                                    <p:animEffect transition="in" filter="fade">
                                      <p:cBhvr>
                                        <p:cTn id="12" dur="1"/>
                                        <p:tgtEl>
                                          <p:spTgt spid="4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7">
                                            <p:txEl>
                                              <p:pRg st="2" end="2"/>
                                            </p:txEl>
                                          </p:spTgt>
                                        </p:tgtEl>
                                        <p:attrNameLst>
                                          <p:attrName>style.visibility</p:attrName>
                                        </p:attrNameLst>
                                      </p:cBhvr>
                                      <p:to>
                                        <p:strVal val="visible"/>
                                      </p:to>
                                    </p:set>
                                    <p:animEffect transition="in" filter="fade">
                                      <p:cBhvr>
                                        <p:cTn id="17" dur="1"/>
                                        <p:tgtEl>
                                          <p:spTgt spid="4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7">
                                            <p:txEl>
                                              <p:pRg st="3" end="3"/>
                                            </p:txEl>
                                          </p:spTgt>
                                        </p:tgtEl>
                                        <p:attrNameLst>
                                          <p:attrName>style.visibility</p:attrName>
                                        </p:attrNameLst>
                                      </p:cBhvr>
                                      <p:to>
                                        <p:strVal val="visible"/>
                                      </p:to>
                                    </p:set>
                                    <p:animEffect transition="in" filter="fade">
                                      <p:cBhvr>
                                        <p:cTn id="22" dur="1"/>
                                        <p:tgtEl>
                                          <p:spTgt spid="4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7">
                                            <p:txEl>
                                              <p:pRg st="4" end="4"/>
                                            </p:txEl>
                                          </p:spTgt>
                                        </p:tgtEl>
                                        <p:attrNameLst>
                                          <p:attrName>style.visibility</p:attrName>
                                        </p:attrNameLst>
                                      </p:cBhvr>
                                      <p:to>
                                        <p:strVal val="visible"/>
                                      </p:to>
                                    </p:set>
                                    <p:animEffect transition="in" filter="fade">
                                      <p:cBhvr>
                                        <p:cTn id="27" dur="1"/>
                                        <p:tgtEl>
                                          <p:spTgt spid="4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7">
                                            <p:txEl>
                                              <p:pRg st="5" end="5"/>
                                            </p:txEl>
                                          </p:spTgt>
                                        </p:tgtEl>
                                        <p:attrNameLst>
                                          <p:attrName>style.visibility</p:attrName>
                                        </p:attrNameLst>
                                      </p:cBhvr>
                                      <p:to>
                                        <p:strVal val="visible"/>
                                      </p:to>
                                    </p:set>
                                    <p:animEffect transition="in" filter="fade">
                                      <p:cBhvr>
                                        <p:cTn id="32" dur="1"/>
                                        <p:tgtEl>
                                          <p:spTgt spid="4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7">
                                            <p:txEl>
                                              <p:pRg st="6" end="6"/>
                                            </p:txEl>
                                          </p:spTgt>
                                        </p:tgtEl>
                                        <p:attrNameLst>
                                          <p:attrName>style.visibility</p:attrName>
                                        </p:attrNameLst>
                                      </p:cBhvr>
                                      <p:to>
                                        <p:strVal val="visible"/>
                                      </p:to>
                                    </p:set>
                                    <p:animEffect transition="in" filter="fade">
                                      <p:cBhvr>
                                        <p:cTn id="37" dur="1"/>
                                        <p:tgtEl>
                                          <p:spTgt spid="4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7">
                                            <p:txEl>
                                              <p:pRg st="7" end="7"/>
                                            </p:txEl>
                                          </p:spTgt>
                                        </p:tgtEl>
                                        <p:attrNameLst>
                                          <p:attrName>style.visibility</p:attrName>
                                        </p:attrNameLst>
                                      </p:cBhvr>
                                      <p:to>
                                        <p:strVal val="visible"/>
                                      </p:to>
                                    </p:set>
                                    <p:animEffect transition="in" filter="fade">
                                      <p:cBhvr>
                                        <p:cTn id="42" dur="1"/>
                                        <p:tgtEl>
                                          <p:spTgt spid="4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7">
                                            <p:txEl>
                                              <p:pRg st="8" end="8"/>
                                            </p:txEl>
                                          </p:spTgt>
                                        </p:tgtEl>
                                        <p:attrNameLst>
                                          <p:attrName>style.visibility</p:attrName>
                                        </p:attrNameLst>
                                      </p:cBhvr>
                                      <p:to>
                                        <p:strVal val="visible"/>
                                      </p:to>
                                    </p:set>
                                    <p:animEffect transition="in" filter="fade">
                                      <p:cBhvr>
                                        <p:cTn id="47" dur="1"/>
                                        <p:tgtEl>
                                          <p:spTgt spid="437">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41" name="Shape 441"/>
        <p:cNvGrpSpPr/>
        <p:nvPr/>
      </p:nvGrpSpPr>
      <p:grpSpPr>
        <a:xfrm>
          <a:off x="0" y="0"/>
          <a:ext cx="0" cy="0"/>
          <a:chOff x="0" y="0"/>
          <a:chExt cx="0" cy="0"/>
        </a:xfrm>
      </p:grpSpPr>
      <p:sp>
        <p:nvSpPr>
          <p:cNvPr id="442" name="Google Shape;442;p57"/>
          <p:cNvSpPr/>
          <p:nvPr/>
        </p:nvSpPr>
        <p:spPr>
          <a:xfrm>
            <a:off x="0" y="0"/>
            <a:ext cx="914409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443" name="Google Shape;443;p57"/>
          <p:cNvSpPr txBox="1"/>
          <p:nvPr/>
        </p:nvSpPr>
        <p:spPr>
          <a:xfrm>
            <a:off x="852390" y="376650"/>
            <a:ext cx="3993000" cy="7401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None/>
            </a:pPr>
            <a:r>
              <a:rPr lang="en-US" sz="3600" b="0" i="0" u="none" strike="noStrike" cap="none">
                <a:solidFill>
                  <a:srgbClr val="000000"/>
                </a:solidFill>
                <a:latin typeface="Calibri"/>
                <a:ea typeface="Calibri"/>
                <a:cs typeface="Calibri"/>
                <a:sym typeface="Calibri"/>
              </a:rPr>
              <a:t>A – Airway </a:t>
            </a:r>
            <a:endParaRPr sz="3600" b="0" i="0" u="none" strike="noStrike" cap="none">
              <a:latin typeface="Arial" panose="020B0604020202020204"/>
              <a:ea typeface="Arial" panose="020B0604020202020204"/>
              <a:cs typeface="Arial" panose="020B0604020202020204"/>
              <a:sym typeface="Arial" panose="020B0604020202020204"/>
            </a:endParaRPr>
          </a:p>
        </p:txBody>
      </p:sp>
      <p:sp>
        <p:nvSpPr>
          <p:cNvPr id="444" name="Google Shape;444;p57"/>
          <p:cNvSpPr txBox="1"/>
          <p:nvPr/>
        </p:nvSpPr>
        <p:spPr>
          <a:xfrm>
            <a:off x="585630" y="1493100"/>
            <a:ext cx="3986400" cy="3168600"/>
          </a:xfrm>
          <a:prstGeom prst="rect">
            <a:avLst/>
          </a:prstGeom>
          <a:noFill/>
          <a:ln>
            <a:noFill/>
          </a:ln>
        </p:spPr>
        <p:txBody>
          <a:bodyPr spcFirstLastPara="1" wrap="square" lIns="68575" tIns="34275" rIns="68575" bIns="34275" anchor="t" anchorCtr="0">
            <a:normAutofit/>
          </a:bodyPr>
          <a:lstStyle/>
          <a:p>
            <a:pPr marL="177800" marR="0" lvl="0" indent="-171450" algn="l" rtl="0">
              <a:lnSpc>
                <a:spcPct val="90000"/>
              </a:lnSpc>
              <a:spcBef>
                <a:spcPts val="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Tjek om der er fri og sikker luftvej</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9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 </a:t>
            </a:r>
            <a:r>
              <a:rPr lang="en-US" sz="1800" b="0" i="0" u="none" strike="noStrike" cap="none">
                <a:solidFill>
                  <a:srgbClr val="000000"/>
                </a:solidFill>
                <a:latin typeface="Calibri"/>
                <a:ea typeface="Calibri"/>
                <a:cs typeface="Calibri"/>
                <a:sym typeface="Calibri"/>
              </a:rPr>
              <a:t>Hvordan?</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Se – føl – lyt </a:t>
            </a:r>
            <a:endParaRPr sz="18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9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Hvad er en fri og sikker luftvej? </a:t>
            </a:r>
            <a:endParaRPr sz="21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Astma i exa med stridor? </a:t>
            </a:r>
            <a:endParaRPr sz="21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KOL i exa? </a:t>
            </a:r>
            <a:endParaRPr sz="21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Fremmedlegeme? </a:t>
            </a:r>
            <a:endParaRPr sz="21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Hvornår skal man intubere? </a:t>
            </a:r>
            <a:endParaRPr sz="2100" b="0" i="0" u="none" strike="noStrike" cap="none">
              <a:latin typeface="Arial" panose="020B0604020202020204"/>
              <a:ea typeface="Arial" panose="020B0604020202020204"/>
              <a:cs typeface="Arial" panose="020B0604020202020204"/>
              <a:sym typeface="Arial" panose="020B0604020202020204"/>
            </a:endParaRPr>
          </a:p>
          <a:p>
            <a:pPr marL="863600" marR="0" lvl="2" indent="-171450" algn="l" rtl="0">
              <a:lnSpc>
                <a:spcPct val="90000"/>
              </a:lnSpc>
              <a:spcBef>
                <a:spcPts val="4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GCS under 9 </a:t>
            </a:r>
            <a:endParaRPr sz="2100" b="0" i="0" u="none" strike="noStrike" cap="none">
              <a:latin typeface="Arial" panose="020B0604020202020204"/>
              <a:ea typeface="Arial" panose="020B0604020202020204"/>
              <a:cs typeface="Arial" panose="020B0604020202020204"/>
              <a:sym typeface="Arial" panose="020B0604020202020204"/>
            </a:endParaRPr>
          </a:p>
        </p:txBody>
      </p:sp>
      <p:sp>
        <p:nvSpPr>
          <p:cNvPr id="445" name="Google Shape;445;p57"/>
          <p:cNvSpPr/>
          <p:nvPr/>
        </p:nvSpPr>
        <p:spPr>
          <a:xfrm rot="10800000" flipH="1">
            <a:off x="6092550" y="5143500"/>
            <a:ext cx="306936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4472C4"/>
              </a:gs>
            </a:gsLst>
            <a:lin ang="2399891" scaled="0"/>
          </a:gradFill>
          <a:ln>
            <a:noFill/>
          </a:ln>
        </p:spPr>
      </p:sp>
      <p:sp>
        <p:nvSpPr>
          <p:cNvPr id="446" name="Google Shape;446;p57"/>
          <p:cNvSpPr/>
          <p:nvPr/>
        </p:nvSpPr>
        <p:spPr>
          <a:xfrm rot="10800000" flipH="1">
            <a:off x="6092550" y="4800330"/>
            <a:ext cx="306936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85F1A"/>
              </a:gs>
            </a:gsLst>
            <a:lin ang="18000042" scaled="0"/>
          </a:gradFill>
          <a:ln>
            <a:noFill/>
          </a:ln>
        </p:spPr>
      </p:sp>
      <p:sp>
        <p:nvSpPr>
          <p:cNvPr id="447" name="Google Shape;447;p57"/>
          <p:cNvSpPr/>
          <p:nvPr/>
        </p:nvSpPr>
        <p:spPr>
          <a:xfrm rot="10800000" flipH="1">
            <a:off x="6092550" y="4800330"/>
            <a:ext cx="305154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3000122" scaled="0"/>
          </a:gradFill>
          <a:ln>
            <a:noFill/>
          </a:ln>
        </p:spPr>
      </p:sp>
      <p:sp>
        <p:nvSpPr>
          <p:cNvPr id="448" name="Google Shape;448;p57"/>
          <p:cNvSpPr/>
          <p:nvPr/>
        </p:nvSpPr>
        <p:spPr>
          <a:xfrm rot="10800000" flipH="1">
            <a:off x="6092550" y="5143500"/>
            <a:ext cx="270864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5400012" scaled="0"/>
          </a:gradFill>
          <a:ln>
            <a:noFill/>
          </a:ln>
        </p:spPr>
      </p:sp>
      <p:pic>
        <p:nvPicPr>
          <p:cNvPr id="449" name="Google Shape;449;p57" descr="PPT - Første hjælps kursus 12 timer Lektion 1 til 4 PowerPoint Presentation  - ID:3305165"/>
          <p:cNvPicPr preferRelativeResize="0"/>
          <p:nvPr/>
        </p:nvPicPr>
        <p:blipFill rotWithShape="1">
          <a:blip r:embed="rId1"/>
          <a:srcRect/>
          <a:stretch>
            <a:fillRect/>
          </a:stretch>
        </p:blipFill>
        <p:spPr>
          <a:xfrm>
            <a:off x="4973940" y="1313820"/>
            <a:ext cx="3652831" cy="27396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animEffect transition="in" filter="fade">
                                      <p:cBhvr>
                                        <p:cTn id="7" dur="1"/>
                                        <p:tgtEl>
                                          <p:spTgt spid="4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4">
                                            <p:txEl>
                                              <p:pRg st="1" end="1"/>
                                            </p:txEl>
                                          </p:spTgt>
                                        </p:tgtEl>
                                        <p:attrNameLst>
                                          <p:attrName>style.visibility</p:attrName>
                                        </p:attrNameLst>
                                      </p:cBhvr>
                                      <p:to>
                                        <p:strVal val="visible"/>
                                      </p:to>
                                    </p:set>
                                    <p:animEffect transition="in" filter="fade">
                                      <p:cBhvr>
                                        <p:cTn id="12" dur="1"/>
                                        <p:tgtEl>
                                          <p:spTgt spid="4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4">
                                            <p:txEl>
                                              <p:pRg st="2" end="2"/>
                                            </p:txEl>
                                          </p:spTgt>
                                        </p:tgtEl>
                                        <p:attrNameLst>
                                          <p:attrName>style.visibility</p:attrName>
                                        </p:attrNameLst>
                                      </p:cBhvr>
                                      <p:to>
                                        <p:strVal val="visible"/>
                                      </p:to>
                                    </p:set>
                                    <p:animEffect transition="in" filter="fade">
                                      <p:cBhvr>
                                        <p:cTn id="17" dur="1"/>
                                        <p:tgtEl>
                                          <p:spTgt spid="4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4">
                                            <p:txEl>
                                              <p:pRg st="3" end="3"/>
                                            </p:txEl>
                                          </p:spTgt>
                                        </p:tgtEl>
                                        <p:attrNameLst>
                                          <p:attrName>style.visibility</p:attrName>
                                        </p:attrNameLst>
                                      </p:cBhvr>
                                      <p:to>
                                        <p:strVal val="visible"/>
                                      </p:to>
                                    </p:set>
                                    <p:animEffect transition="in" filter="fade">
                                      <p:cBhvr>
                                        <p:cTn id="22" dur="1"/>
                                        <p:tgtEl>
                                          <p:spTgt spid="4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4">
                                            <p:txEl>
                                              <p:pRg st="4" end="4"/>
                                            </p:txEl>
                                          </p:spTgt>
                                        </p:tgtEl>
                                        <p:attrNameLst>
                                          <p:attrName>style.visibility</p:attrName>
                                        </p:attrNameLst>
                                      </p:cBhvr>
                                      <p:to>
                                        <p:strVal val="visible"/>
                                      </p:to>
                                    </p:set>
                                    <p:animEffect transition="in" filter="fade">
                                      <p:cBhvr>
                                        <p:cTn id="27" dur="1"/>
                                        <p:tgtEl>
                                          <p:spTgt spid="4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4">
                                            <p:txEl>
                                              <p:pRg st="5" end="5"/>
                                            </p:txEl>
                                          </p:spTgt>
                                        </p:tgtEl>
                                        <p:attrNameLst>
                                          <p:attrName>style.visibility</p:attrName>
                                        </p:attrNameLst>
                                      </p:cBhvr>
                                      <p:to>
                                        <p:strVal val="visible"/>
                                      </p:to>
                                    </p:set>
                                    <p:animEffect transition="in" filter="fade">
                                      <p:cBhvr>
                                        <p:cTn id="32" dur="1"/>
                                        <p:tgtEl>
                                          <p:spTgt spid="44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4">
                                            <p:txEl>
                                              <p:pRg st="6" end="6"/>
                                            </p:txEl>
                                          </p:spTgt>
                                        </p:tgtEl>
                                        <p:attrNameLst>
                                          <p:attrName>style.visibility</p:attrName>
                                        </p:attrNameLst>
                                      </p:cBhvr>
                                      <p:to>
                                        <p:strVal val="visible"/>
                                      </p:to>
                                    </p:set>
                                    <p:animEffect transition="in" filter="fade">
                                      <p:cBhvr>
                                        <p:cTn id="37" dur="1"/>
                                        <p:tgtEl>
                                          <p:spTgt spid="44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4">
                                            <p:txEl>
                                              <p:pRg st="7" end="7"/>
                                            </p:txEl>
                                          </p:spTgt>
                                        </p:tgtEl>
                                        <p:attrNameLst>
                                          <p:attrName>style.visibility</p:attrName>
                                        </p:attrNameLst>
                                      </p:cBhvr>
                                      <p:to>
                                        <p:strVal val="visible"/>
                                      </p:to>
                                    </p:set>
                                    <p:animEffect transition="in" filter="fade">
                                      <p:cBhvr>
                                        <p:cTn id="42" dur="1"/>
                                        <p:tgtEl>
                                          <p:spTgt spid="44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4">
                                            <p:txEl>
                                              <p:pRg st="8" end="8"/>
                                            </p:txEl>
                                          </p:spTgt>
                                        </p:tgtEl>
                                        <p:attrNameLst>
                                          <p:attrName>style.visibility</p:attrName>
                                        </p:attrNameLst>
                                      </p:cBhvr>
                                      <p:to>
                                        <p:strVal val="visible"/>
                                      </p:to>
                                    </p:set>
                                    <p:animEffect transition="in" filter="fade">
                                      <p:cBhvr>
                                        <p:cTn id="47" dur="1"/>
                                        <p:tgtEl>
                                          <p:spTgt spid="444">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53" name="Shape 453"/>
        <p:cNvGrpSpPr/>
        <p:nvPr/>
      </p:nvGrpSpPr>
      <p:grpSpPr>
        <a:xfrm>
          <a:off x="0" y="0"/>
          <a:ext cx="0" cy="0"/>
          <a:chOff x="0" y="0"/>
          <a:chExt cx="0" cy="0"/>
        </a:xfrm>
      </p:grpSpPr>
      <p:sp>
        <p:nvSpPr>
          <p:cNvPr id="454" name="Google Shape;454;p58"/>
          <p:cNvSpPr/>
          <p:nvPr/>
        </p:nvSpPr>
        <p:spPr>
          <a:xfrm>
            <a:off x="0" y="0"/>
            <a:ext cx="914409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455" name="Google Shape;455;p58"/>
          <p:cNvSpPr txBox="1"/>
          <p:nvPr/>
        </p:nvSpPr>
        <p:spPr>
          <a:xfrm>
            <a:off x="852390" y="376650"/>
            <a:ext cx="3993000" cy="7401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None/>
            </a:pPr>
            <a:r>
              <a:rPr lang="en-US" sz="3600" b="0" i="0" u="none" strike="noStrike" cap="none">
                <a:solidFill>
                  <a:srgbClr val="000000"/>
                </a:solidFill>
                <a:latin typeface="Calibri"/>
                <a:ea typeface="Calibri"/>
                <a:cs typeface="Calibri"/>
                <a:sym typeface="Calibri"/>
              </a:rPr>
              <a:t>B – Breathing </a:t>
            </a:r>
            <a:endParaRPr sz="3600" b="0" i="0" u="none" strike="noStrike" cap="none">
              <a:latin typeface="Arial" panose="020B0604020202020204"/>
              <a:ea typeface="Arial" panose="020B0604020202020204"/>
              <a:cs typeface="Arial" panose="020B0604020202020204"/>
              <a:sym typeface="Arial" panose="020B0604020202020204"/>
            </a:endParaRPr>
          </a:p>
        </p:txBody>
      </p:sp>
      <p:sp>
        <p:nvSpPr>
          <p:cNvPr id="456" name="Google Shape;456;p58"/>
          <p:cNvSpPr txBox="1"/>
          <p:nvPr/>
        </p:nvSpPr>
        <p:spPr>
          <a:xfrm>
            <a:off x="858600" y="1327860"/>
            <a:ext cx="3986400" cy="3570900"/>
          </a:xfrm>
          <a:prstGeom prst="rect">
            <a:avLst/>
          </a:prstGeom>
          <a:noFill/>
          <a:ln>
            <a:noFill/>
          </a:ln>
        </p:spPr>
        <p:txBody>
          <a:bodyPr spcFirstLastPara="1" wrap="square" lIns="68575" tIns="34275" rIns="68575" bIns="34275" anchor="t" anchorCtr="0">
            <a:normAutofit/>
          </a:bodyPr>
          <a:lstStyle/>
          <a:p>
            <a:pPr marL="177800" marR="0" lvl="0" indent="-177800" algn="l" rtl="0">
              <a:lnSpc>
                <a:spcPct val="90000"/>
              </a:lnSpc>
              <a:spcBef>
                <a:spcPts val="0"/>
              </a:spcBef>
              <a:spcAft>
                <a:spcPts val="0"/>
              </a:spcAft>
              <a:buClr>
                <a:srgbClr val="000000"/>
              </a:buClr>
              <a:buSzPts val="1800"/>
              <a:buFont typeface="Arial" panose="020B0604020202020204"/>
              <a:buChar char="•"/>
            </a:pPr>
            <a:r>
              <a:rPr lang="en-US" sz="1800" b="1" i="0" u="none" strike="noStrike" cap="none">
                <a:solidFill>
                  <a:srgbClr val="000000"/>
                </a:solidFill>
                <a:latin typeface="Calibri"/>
                <a:ea typeface="Calibri"/>
                <a:cs typeface="Calibri"/>
                <a:sym typeface="Calibri"/>
              </a:rPr>
              <a:t>Vurdering af respirationen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Normal vejrtrækning? </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Behov for ilt? </a:t>
            </a:r>
            <a:endParaRPr sz="1500" b="0" i="0" u="none" strike="noStrike" cap="none">
              <a:latin typeface="Arial" panose="020B0604020202020204"/>
              <a:ea typeface="Arial" panose="020B0604020202020204"/>
              <a:cs typeface="Arial" panose="020B0604020202020204"/>
              <a:sym typeface="Arial" panose="020B0604020202020204"/>
            </a:endParaRPr>
          </a:p>
          <a:p>
            <a:pPr marL="177800" marR="0" lvl="0" indent="-177800" algn="l" rtl="0">
              <a:lnSpc>
                <a:spcPct val="90000"/>
              </a:lnSpc>
              <a:spcBef>
                <a:spcPts val="800"/>
              </a:spcBef>
              <a:spcAft>
                <a:spcPts val="0"/>
              </a:spcAft>
              <a:buClr>
                <a:srgbClr val="000000"/>
              </a:buClr>
              <a:buSzPts val="1800"/>
              <a:buFont typeface="Arial" panose="020B0604020202020204"/>
              <a:buChar char="•"/>
            </a:pPr>
            <a:r>
              <a:rPr lang="en-US" sz="1800" b="1" i="0" u="none" strike="noStrike" cap="none">
                <a:solidFill>
                  <a:srgbClr val="000000"/>
                </a:solidFill>
                <a:latin typeface="Calibri"/>
                <a:ea typeface="Calibri"/>
                <a:cs typeface="Calibri"/>
                <a:sym typeface="Calibri"/>
              </a:rPr>
              <a:t>Hvilke vitale parametre går under B?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RF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SAT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(GCS)</a:t>
            </a:r>
            <a:endParaRPr sz="1800" b="0" i="0" u="none" strike="noStrike" cap="none">
              <a:latin typeface="Arial" panose="020B0604020202020204"/>
              <a:ea typeface="Arial" panose="020B0604020202020204"/>
              <a:cs typeface="Arial" panose="020B0604020202020204"/>
              <a:sym typeface="Arial" panose="020B0604020202020204"/>
            </a:endParaRPr>
          </a:p>
          <a:p>
            <a:pPr marL="177800" marR="0" lvl="0" indent="-177800" algn="l" rtl="0">
              <a:lnSpc>
                <a:spcPct val="90000"/>
              </a:lnSpc>
              <a:spcBef>
                <a:spcPts val="800"/>
              </a:spcBef>
              <a:spcAft>
                <a:spcPts val="0"/>
              </a:spcAft>
              <a:buClr>
                <a:srgbClr val="000000"/>
              </a:buClr>
              <a:buSzPts val="1800"/>
              <a:buFont typeface="Arial" panose="020B0604020202020204"/>
              <a:buChar char="•"/>
            </a:pPr>
            <a:r>
              <a:rPr lang="en-US" sz="1800" b="1" i="0" u="none" strike="noStrike" cap="none">
                <a:solidFill>
                  <a:srgbClr val="000000"/>
                </a:solidFill>
                <a:latin typeface="Calibri"/>
                <a:ea typeface="Calibri"/>
                <a:cs typeface="Calibri"/>
                <a:sym typeface="Calibri"/>
              </a:rPr>
              <a:t>Hvilke undersøgelser hører under B?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St. p + evt. perkussion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A-gas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Rgt. thorax </a:t>
            </a:r>
            <a:endParaRPr sz="1800" b="0" i="0" u="none" strike="noStrike" cap="none">
              <a:latin typeface="Arial" panose="020B0604020202020204"/>
              <a:ea typeface="Arial" panose="020B0604020202020204"/>
              <a:cs typeface="Arial" panose="020B0604020202020204"/>
              <a:sym typeface="Arial" panose="020B0604020202020204"/>
            </a:endParaRPr>
          </a:p>
        </p:txBody>
      </p:sp>
      <p:sp>
        <p:nvSpPr>
          <p:cNvPr id="457" name="Google Shape;457;p58"/>
          <p:cNvSpPr/>
          <p:nvPr/>
        </p:nvSpPr>
        <p:spPr>
          <a:xfrm rot="10800000" flipH="1">
            <a:off x="6092550" y="5143500"/>
            <a:ext cx="306936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4472C4"/>
              </a:gs>
            </a:gsLst>
            <a:lin ang="2399891" scaled="0"/>
          </a:gradFill>
          <a:ln>
            <a:noFill/>
          </a:ln>
        </p:spPr>
      </p:sp>
      <p:sp>
        <p:nvSpPr>
          <p:cNvPr id="458" name="Google Shape;458;p58"/>
          <p:cNvSpPr/>
          <p:nvPr/>
        </p:nvSpPr>
        <p:spPr>
          <a:xfrm rot="10800000" flipH="1">
            <a:off x="6092550" y="4800330"/>
            <a:ext cx="306936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85F1A"/>
              </a:gs>
            </a:gsLst>
            <a:lin ang="18000042" scaled="0"/>
          </a:gradFill>
          <a:ln>
            <a:noFill/>
          </a:ln>
        </p:spPr>
      </p:sp>
      <p:sp>
        <p:nvSpPr>
          <p:cNvPr id="459" name="Google Shape;459;p58"/>
          <p:cNvSpPr/>
          <p:nvPr/>
        </p:nvSpPr>
        <p:spPr>
          <a:xfrm rot="10800000" flipH="1">
            <a:off x="6092550" y="4800330"/>
            <a:ext cx="305154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3000122" scaled="0"/>
          </a:gradFill>
          <a:ln>
            <a:noFill/>
          </a:ln>
        </p:spPr>
      </p:sp>
      <p:sp>
        <p:nvSpPr>
          <p:cNvPr id="460" name="Google Shape;460;p58"/>
          <p:cNvSpPr/>
          <p:nvPr/>
        </p:nvSpPr>
        <p:spPr>
          <a:xfrm rot="10800000" flipH="1">
            <a:off x="6092550" y="5143500"/>
            <a:ext cx="270864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5400012" scaled="0"/>
          </a:gradFill>
          <a:ln>
            <a:noFill/>
          </a:ln>
        </p:spPr>
      </p:sp>
      <p:pic>
        <p:nvPicPr>
          <p:cNvPr id="461" name="Google Shape;461;p58" descr="Komplikationer i lungerne | Cystisk Fibrose Foreningen"/>
          <p:cNvPicPr preferRelativeResize="0"/>
          <p:nvPr/>
        </p:nvPicPr>
        <p:blipFill rotWithShape="1">
          <a:blip r:embed="rId1"/>
          <a:srcRect/>
          <a:stretch>
            <a:fillRect/>
          </a:stretch>
        </p:blipFill>
        <p:spPr>
          <a:xfrm>
            <a:off x="5306850" y="1019790"/>
            <a:ext cx="3127950" cy="3127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
                                            <p:txEl>
                                              <p:pRg st="0" end="0"/>
                                            </p:txEl>
                                          </p:spTgt>
                                        </p:tgtEl>
                                        <p:attrNameLst>
                                          <p:attrName>style.visibility</p:attrName>
                                        </p:attrNameLst>
                                      </p:cBhvr>
                                      <p:to>
                                        <p:strVal val="visible"/>
                                      </p:to>
                                    </p:set>
                                    <p:animEffect transition="in" filter="fade">
                                      <p:cBhvr>
                                        <p:cTn id="7" dur="1"/>
                                        <p:tgtEl>
                                          <p:spTgt spid="4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6">
                                            <p:txEl>
                                              <p:pRg st="1" end="1"/>
                                            </p:txEl>
                                          </p:spTgt>
                                        </p:tgtEl>
                                        <p:attrNameLst>
                                          <p:attrName>style.visibility</p:attrName>
                                        </p:attrNameLst>
                                      </p:cBhvr>
                                      <p:to>
                                        <p:strVal val="visible"/>
                                      </p:to>
                                    </p:set>
                                    <p:animEffect transition="in" filter="fade">
                                      <p:cBhvr>
                                        <p:cTn id="12" dur="1"/>
                                        <p:tgtEl>
                                          <p:spTgt spid="4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6">
                                            <p:txEl>
                                              <p:pRg st="2" end="2"/>
                                            </p:txEl>
                                          </p:spTgt>
                                        </p:tgtEl>
                                        <p:attrNameLst>
                                          <p:attrName>style.visibility</p:attrName>
                                        </p:attrNameLst>
                                      </p:cBhvr>
                                      <p:to>
                                        <p:strVal val="visible"/>
                                      </p:to>
                                    </p:set>
                                    <p:animEffect transition="in" filter="fade">
                                      <p:cBhvr>
                                        <p:cTn id="17" dur="1"/>
                                        <p:tgtEl>
                                          <p:spTgt spid="4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6">
                                            <p:txEl>
                                              <p:pRg st="3" end="3"/>
                                            </p:txEl>
                                          </p:spTgt>
                                        </p:tgtEl>
                                        <p:attrNameLst>
                                          <p:attrName>style.visibility</p:attrName>
                                        </p:attrNameLst>
                                      </p:cBhvr>
                                      <p:to>
                                        <p:strVal val="visible"/>
                                      </p:to>
                                    </p:set>
                                    <p:animEffect transition="in" filter="fade">
                                      <p:cBhvr>
                                        <p:cTn id="22" dur="1"/>
                                        <p:tgtEl>
                                          <p:spTgt spid="4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6">
                                            <p:txEl>
                                              <p:pRg st="4" end="4"/>
                                            </p:txEl>
                                          </p:spTgt>
                                        </p:tgtEl>
                                        <p:attrNameLst>
                                          <p:attrName>style.visibility</p:attrName>
                                        </p:attrNameLst>
                                      </p:cBhvr>
                                      <p:to>
                                        <p:strVal val="visible"/>
                                      </p:to>
                                    </p:set>
                                    <p:animEffect transition="in" filter="fade">
                                      <p:cBhvr>
                                        <p:cTn id="27" dur="1"/>
                                        <p:tgtEl>
                                          <p:spTgt spid="45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6">
                                            <p:txEl>
                                              <p:pRg st="5" end="5"/>
                                            </p:txEl>
                                          </p:spTgt>
                                        </p:tgtEl>
                                        <p:attrNameLst>
                                          <p:attrName>style.visibility</p:attrName>
                                        </p:attrNameLst>
                                      </p:cBhvr>
                                      <p:to>
                                        <p:strVal val="visible"/>
                                      </p:to>
                                    </p:set>
                                    <p:animEffect transition="in" filter="fade">
                                      <p:cBhvr>
                                        <p:cTn id="32" dur="1"/>
                                        <p:tgtEl>
                                          <p:spTgt spid="45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6">
                                            <p:txEl>
                                              <p:pRg st="6" end="6"/>
                                            </p:txEl>
                                          </p:spTgt>
                                        </p:tgtEl>
                                        <p:attrNameLst>
                                          <p:attrName>style.visibility</p:attrName>
                                        </p:attrNameLst>
                                      </p:cBhvr>
                                      <p:to>
                                        <p:strVal val="visible"/>
                                      </p:to>
                                    </p:set>
                                    <p:animEffect transition="in" filter="fade">
                                      <p:cBhvr>
                                        <p:cTn id="37" dur="1"/>
                                        <p:tgtEl>
                                          <p:spTgt spid="45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6">
                                            <p:txEl>
                                              <p:pRg st="7" end="7"/>
                                            </p:txEl>
                                          </p:spTgt>
                                        </p:tgtEl>
                                        <p:attrNameLst>
                                          <p:attrName>style.visibility</p:attrName>
                                        </p:attrNameLst>
                                      </p:cBhvr>
                                      <p:to>
                                        <p:strVal val="visible"/>
                                      </p:to>
                                    </p:set>
                                    <p:animEffect transition="in" filter="fade">
                                      <p:cBhvr>
                                        <p:cTn id="42" dur="1"/>
                                        <p:tgtEl>
                                          <p:spTgt spid="45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56">
                                            <p:txEl>
                                              <p:pRg st="8" end="8"/>
                                            </p:txEl>
                                          </p:spTgt>
                                        </p:tgtEl>
                                        <p:attrNameLst>
                                          <p:attrName>style.visibility</p:attrName>
                                        </p:attrNameLst>
                                      </p:cBhvr>
                                      <p:to>
                                        <p:strVal val="visible"/>
                                      </p:to>
                                    </p:set>
                                    <p:animEffect transition="in" filter="fade">
                                      <p:cBhvr>
                                        <p:cTn id="47" dur="1"/>
                                        <p:tgtEl>
                                          <p:spTgt spid="45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56">
                                            <p:txEl>
                                              <p:pRg st="9" end="9"/>
                                            </p:txEl>
                                          </p:spTgt>
                                        </p:tgtEl>
                                        <p:attrNameLst>
                                          <p:attrName>style.visibility</p:attrName>
                                        </p:attrNameLst>
                                      </p:cBhvr>
                                      <p:to>
                                        <p:strVal val="visible"/>
                                      </p:to>
                                    </p:set>
                                    <p:animEffect transition="in" filter="fade">
                                      <p:cBhvr>
                                        <p:cTn id="52" dur="1"/>
                                        <p:tgtEl>
                                          <p:spTgt spid="45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56">
                                            <p:txEl>
                                              <p:pRg st="10" end="10"/>
                                            </p:txEl>
                                          </p:spTgt>
                                        </p:tgtEl>
                                        <p:attrNameLst>
                                          <p:attrName>style.visibility</p:attrName>
                                        </p:attrNameLst>
                                      </p:cBhvr>
                                      <p:to>
                                        <p:strVal val="visible"/>
                                      </p:to>
                                    </p:set>
                                    <p:animEffect transition="in" filter="fade">
                                      <p:cBhvr>
                                        <p:cTn id="57" dur="1"/>
                                        <p:tgtEl>
                                          <p:spTgt spid="456">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65" name="Shape 465"/>
        <p:cNvGrpSpPr/>
        <p:nvPr/>
      </p:nvGrpSpPr>
      <p:grpSpPr>
        <a:xfrm>
          <a:off x="0" y="0"/>
          <a:ext cx="0" cy="0"/>
          <a:chOff x="0" y="0"/>
          <a:chExt cx="0" cy="0"/>
        </a:xfrm>
      </p:grpSpPr>
      <p:sp>
        <p:nvSpPr>
          <p:cNvPr id="466" name="Google Shape;466;p59"/>
          <p:cNvSpPr/>
          <p:nvPr/>
        </p:nvSpPr>
        <p:spPr>
          <a:xfrm>
            <a:off x="0" y="0"/>
            <a:ext cx="914409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467" name="Google Shape;467;p59"/>
          <p:cNvSpPr txBox="1"/>
          <p:nvPr/>
        </p:nvSpPr>
        <p:spPr>
          <a:xfrm>
            <a:off x="852390" y="376650"/>
            <a:ext cx="3993000" cy="7401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None/>
            </a:pPr>
            <a:r>
              <a:rPr lang="en-US" sz="3600" b="0" i="0" u="none" strike="noStrike" cap="none">
                <a:solidFill>
                  <a:srgbClr val="000000"/>
                </a:solidFill>
                <a:latin typeface="Calibri"/>
                <a:ea typeface="Calibri"/>
                <a:cs typeface="Calibri"/>
                <a:sym typeface="Calibri"/>
              </a:rPr>
              <a:t>C – Circulation </a:t>
            </a:r>
            <a:endParaRPr sz="3600" b="0" i="0" u="none" strike="noStrike" cap="none">
              <a:latin typeface="Arial" panose="020B0604020202020204"/>
              <a:ea typeface="Arial" panose="020B0604020202020204"/>
              <a:cs typeface="Arial" panose="020B0604020202020204"/>
              <a:sym typeface="Arial" panose="020B0604020202020204"/>
            </a:endParaRPr>
          </a:p>
        </p:txBody>
      </p:sp>
      <p:sp>
        <p:nvSpPr>
          <p:cNvPr id="468" name="Google Shape;468;p59"/>
          <p:cNvSpPr txBox="1"/>
          <p:nvPr/>
        </p:nvSpPr>
        <p:spPr>
          <a:xfrm>
            <a:off x="858600" y="1404270"/>
            <a:ext cx="3986400" cy="3477900"/>
          </a:xfrm>
          <a:prstGeom prst="rect">
            <a:avLst/>
          </a:prstGeom>
          <a:noFill/>
          <a:ln>
            <a:noFill/>
          </a:ln>
        </p:spPr>
        <p:txBody>
          <a:bodyPr spcFirstLastPara="1" wrap="square" lIns="68575" tIns="34275" rIns="68575" bIns="34275" anchor="t" anchorCtr="0">
            <a:normAutofit lnSpcReduction="20000"/>
          </a:bodyPr>
          <a:lstStyle/>
          <a:p>
            <a:pPr marL="177800" marR="0" lvl="0" indent="-171450" algn="l" rtl="0">
              <a:lnSpc>
                <a:spcPct val="90000"/>
              </a:lnSpc>
              <a:spcBef>
                <a:spcPts val="0"/>
              </a:spcBef>
              <a:spcAft>
                <a:spcPts val="0"/>
              </a:spcAft>
              <a:buClr>
                <a:srgbClr val="000000"/>
              </a:buClr>
              <a:buSzPts val="1500"/>
              <a:buFont typeface="Arial" panose="020B0604020202020204"/>
              <a:buChar char="•"/>
            </a:pPr>
            <a:r>
              <a:rPr lang="en-US" sz="1500" b="1" i="0" u="none" strike="noStrike" cap="none">
                <a:solidFill>
                  <a:srgbClr val="000000"/>
                </a:solidFill>
                <a:latin typeface="Calibri"/>
                <a:ea typeface="Calibri"/>
                <a:cs typeface="Calibri"/>
                <a:sym typeface="Calibri"/>
              </a:rPr>
              <a:t>Vurdering af kredsløbet</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Tegn til akut blødning?</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Tegn til shock? </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Tegn til sepsis? </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Behov for blod eller væske? </a:t>
            </a:r>
            <a:endParaRPr sz="15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90000"/>
              </a:lnSpc>
              <a:spcBef>
                <a:spcPts val="800"/>
              </a:spcBef>
              <a:spcAft>
                <a:spcPts val="0"/>
              </a:spcAft>
              <a:buClr>
                <a:srgbClr val="000000"/>
              </a:buClr>
              <a:buSzPts val="1500"/>
              <a:buFont typeface="Arial" panose="020B0604020202020204"/>
              <a:buChar char="•"/>
            </a:pPr>
            <a:r>
              <a:rPr lang="en-US" sz="1500" b="1" i="0" u="none" strike="noStrike" cap="none">
                <a:solidFill>
                  <a:srgbClr val="000000"/>
                </a:solidFill>
                <a:latin typeface="Calibri"/>
                <a:ea typeface="Calibri"/>
                <a:cs typeface="Calibri"/>
                <a:sym typeface="Calibri"/>
              </a:rPr>
              <a:t>Hvilke vitale værdier hører under C? </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Puls </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BT </a:t>
            </a:r>
            <a:endParaRPr sz="15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90000"/>
              </a:lnSpc>
              <a:spcBef>
                <a:spcPts val="800"/>
              </a:spcBef>
              <a:spcAft>
                <a:spcPts val="0"/>
              </a:spcAft>
              <a:buClr>
                <a:srgbClr val="000000"/>
              </a:buClr>
              <a:buSzPts val="1500"/>
              <a:buFont typeface="Arial" panose="020B0604020202020204"/>
              <a:buChar char="•"/>
            </a:pPr>
            <a:r>
              <a:rPr lang="en-US" sz="1500" b="1" i="0" u="none" strike="noStrike" cap="none">
                <a:solidFill>
                  <a:srgbClr val="000000"/>
                </a:solidFill>
                <a:latin typeface="Calibri"/>
                <a:ea typeface="Calibri"/>
                <a:cs typeface="Calibri"/>
                <a:sym typeface="Calibri"/>
              </a:rPr>
              <a:t>Hvilke undersøgelser hører under C? </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St. c </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Evt. telemetri/EKG</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Evt. rektaleksploration </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Evt. CT </a:t>
            </a:r>
            <a:endParaRPr sz="1500" b="0" i="0" u="none" strike="noStrike" cap="none">
              <a:latin typeface="Arial" panose="020B0604020202020204"/>
              <a:ea typeface="Arial" panose="020B0604020202020204"/>
              <a:cs typeface="Arial" panose="020B0604020202020204"/>
              <a:sym typeface="Arial" panose="020B0604020202020204"/>
            </a:endParaRPr>
          </a:p>
          <a:p>
            <a:pPr marL="520700" marR="0" lvl="1" indent="-184150" algn="l" rtl="0">
              <a:lnSpc>
                <a:spcPct val="90000"/>
              </a:lnSpc>
              <a:spcBef>
                <a:spcPts val="4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 </a:t>
            </a:r>
            <a:endParaRPr sz="1100" b="0" i="0" u="none" strike="noStrike" cap="none">
              <a:latin typeface="Arial" panose="020B0604020202020204"/>
              <a:ea typeface="Arial" panose="020B0604020202020204"/>
              <a:cs typeface="Arial" panose="020B0604020202020204"/>
              <a:sym typeface="Arial" panose="020B0604020202020204"/>
            </a:endParaRPr>
          </a:p>
          <a:p>
            <a:pPr marL="520700" marR="0" lvl="1" indent="-184150" algn="l" rtl="0">
              <a:lnSpc>
                <a:spcPct val="90000"/>
              </a:lnSpc>
              <a:spcBef>
                <a:spcPts val="400"/>
              </a:spcBef>
              <a:spcAft>
                <a:spcPts val="0"/>
              </a:spcAft>
              <a:buClr>
                <a:srgbClr val="000000"/>
              </a:buClr>
              <a:buSzPts val="1100"/>
              <a:buFont typeface="Arial" panose="020B0604020202020204"/>
              <a:buChar char="•"/>
            </a:pPr>
            <a:r>
              <a:rPr lang="en-US" sz="1100" b="0" i="0" u="none" strike="noStrike" cap="none">
                <a:solidFill>
                  <a:srgbClr val="000000"/>
                </a:solidFill>
                <a:latin typeface="Calibri"/>
                <a:ea typeface="Calibri"/>
                <a:cs typeface="Calibri"/>
                <a:sym typeface="Calibri"/>
              </a:rPr>
              <a:t> </a:t>
            </a:r>
            <a:endParaRPr sz="1100" b="0" i="0" u="none" strike="noStrike" cap="none">
              <a:latin typeface="Arial" panose="020B0604020202020204"/>
              <a:ea typeface="Arial" panose="020B0604020202020204"/>
              <a:cs typeface="Arial" panose="020B0604020202020204"/>
              <a:sym typeface="Arial" panose="020B0604020202020204"/>
            </a:endParaRPr>
          </a:p>
        </p:txBody>
      </p:sp>
      <p:sp>
        <p:nvSpPr>
          <p:cNvPr id="469" name="Google Shape;469;p59"/>
          <p:cNvSpPr/>
          <p:nvPr/>
        </p:nvSpPr>
        <p:spPr>
          <a:xfrm rot="10800000" flipH="1">
            <a:off x="6092550" y="5143500"/>
            <a:ext cx="306936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4472C4"/>
              </a:gs>
            </a:gsLst>
            <a:lin ang="2399891" scaled="0"/>
          </a:gradFill>
          <a:ln>
            <a:noFill/>
          </a:ln>
        </p:spPr>
      </p:sp>
      <p:sp>
        <p:nvSpPr>
          <p:cNvPr id="470" name="Google Shape;470;p59"/>
          <p:cNvSpPr/>
          <p:nvPr/>
        </p:nvSpPr>
        <p:spPr>
          <a:xfrm rot="10800000" flipH="1">
            <a:off x="6092550" y="4800330"/>
            <a:ext cx="306936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85F1A"/>
              </a:gs>
            </a:gsLst>
            <a:lin ang="18000042" scaled="0"/>
          </a:gradFill>
          <a:ln>
            <a:noFill/>
          </a:ln>
        </p:spPr>
      </p:sp>
      <p:sp>
        <p:nvSpPr>
          <p:cNvPr id="471" name="Google Shape;471;p59"/>
          <p:cNvSpPr/>
          <p:nvPr/>
        </p:nvSpPr>
        <p:spPr>
          <a:xfrm rot="10800000" flipH="1">
            <a:off x="6092550" y="4800330"/>
            <a:ext cx="305154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3000122" scaled="0"/>
          </a:gradFill>
          <a:ln>
            <a:noFill/>
          </a:ln>
        </p:spPr>
      </p:sp>
      <p:sp>
        <p:nvSpPr>
          <p:cNvPr id="472" name="Google Shape;472;p59"/>
          <p:cNvSpPr/>
          <p:nvPr/>
        </p:nvSpPr>
        <p:spPr>
          <a:xfrm rot="10800000" flipH="1">
            <a:off x="6092550" y="5143500"/>
            <a:ext cx="270864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5400012" scaled="0"/>
          </a:gradFill>
          <a:ln>
            <a:noFill/>
          </a:ln>
        </p:spPr>
      </p:sp>
      <p:pic>
        <p:nvPicPr>
          <p:cNvPr id="473" name="Google Shape;473;p59" descr="I dag er det International... - Sygehus Sønderjylland | Facebook"/>
          <p:cNvPicPr preferRelativeResize="0"/>
          <p:nvPr/>
        </p:nvPicPr>
        <p:blipFill rotWithShape="1">
          <a:blip r:embed="rId1"/>
          <a:srcRect l="8617" r="10319"/>
          <a:stretch>
            <a:fillRect/>
          </a:stretch>
        </p:blipFill>
        <p:spPr>
          <a:xfrm>
            <a:off x="5306850" y="1292760"/>
            <a:ext cx="3127950" cy="25820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8">
                                            <p:txEl>
                                              <p:pRg st="0" end="0"/>
                                            </p:txEl>
                                          </p:spTgt>
                                        </p:tgtEl>
                                        <p:attrNameLst>
                                          <p:attrName>style.visibility</p:attrName>
                                        </p:attrNameLst>
                                      </p:cBhvr>
                                      <p:to>
                                        <p:strVal val="visible"/>
                                      </p:to>
                                    </p:set>
                                    <p:animEffect transition="in" filter="fade">
                                      <p:cBhvr>
                                        <p:cTn id="7" dur="1"/>
                                        <p:tgtEl>
                                          <p:spTgt spid="4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8">
                                            <p:txEl>
                                              <p:pRg st="1" end="1"/>
                                            </p:txEl>
                                          </p:spTgt>
                                        </p:tgtEl>
                                        <p:attrNameLst>
                                          <p:attrName>style.visibility</p:attrName>
                                        </p:attrNameLst>
                                      </p:cBhvr>
                                      <p:to>
                                        <p:strVal val="visible"/>
                                      </p:to>
                                    </p:set>
                                    <p:animEffect transition="in" filter="fade">
                                      <p:cBhvr>
                                        <p:cTn id="12" dur="1"/>
                                        <p:tgtEl>
                                          <p:spTgt spid="4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8">
                                            <p:txEl>
                                              <p:pRg st="2" end="2"/>
                                            </p:txEl>
                                          </p:spTgt>
                                        </p:tgtEl>
                                        <p:attrNameLst>
                                          <p:attrName>style.visibility</p:attrName>
                                        </p:attrNameLst>
                                      </p:cBhvr>
                                      <p:to>
                                        <p:strVal val="visible"/>
                                      </p:to>
                                    </p:set>
                                    <p:animEffect transition="in" filter="fade">
                                      <p:cBhvr>
                                        <p:cTn id="17" dur="1"/>
                                        <p:tgtEl>
                                          <p:spTgt spid="4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8">
                                            <p:txEl>
                                              <p:pRg st="3" end="3"/>
                                            </p:txEl>
                                          </p:spTgt>
                                        </p:tgtEl>
                                        <p:attrNameLst>
                                          <p:attrName>style.visibility</p:attrName>
                                        </p:attrNameLst>
                                      </p:cBhvr>
                                      <p:to>
                                        <p:strVal val="visible"/>
                                      </p:to>
                                    </p:set>
                                    <p:animEffect transition="in" filter="fade">
                                      <p:cBhvr>
                                        <p:cTn id="22" dur="1"/>
                                        <p:tgtEl>
                                          <p:spTgt spid="4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8">
                                            <p:txEl>
                                              <p:pRg st="4" end="4"/>
                                            </p:txEl>
                                          </p:spTgt>
                                        </p:tgtEl>
                                        <p:attrNameLst>
                                          <p:attrName>style.visibility</p:attrName>
                                        </p:attrNameLst>
                                      </p:cBhvr>
                                      <p:to>
                                        <p:strVal val="visible"/>
                                      </p:to>
                                    </p:set>
                                    <p:animEffect transition="in" filter="fade">
                                      <p:cBhvr>
                                        <p:cTn id="27" dur="1"/>
                                        <p:tgtEl>
                                          <p:spTgt spid="4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8">
                                            <p:txEl>
                                              <p:pRg st="5" end="5"/>
                                            </p:txEl>
                                          </p:spTgt>
                                        </p:tgtEl>
                                        <p:attrNameLst>
                                          <p:attrName>style.visibility</p:attrName>
                                        </p:attrNameLst>
                                      </p:cBhvr>
                                      <p:to>
                                        <p:strVal val="visible"/>
                                      </p:to>
                                    </p:set>
                                    <p:animEffect transition="in" filter="fade">
                                      <p:cBhvr>
                                        <p:cTn id="32" dur="1"/>
                                        <p:tgtEl>
                                          <p:spTgt spid="46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68">
                                            <p:txEl>
                                              <p:pRg st="6" end="6"/>
                                            </p:txEl>
                                          </p:spTgt>
                                        </p:tgtEl>
                                        <p:attrNameLst>
                                          <p:attrName>style.visibility</p:attrName>
                                        </p:attrNameLst>
                                      </p:cBhvr>
                                      <p:to>
                                        <p:strVal val="visible"/>
                                      </p:to>
                                    </p:set>
                                    <p:animEffect transition="in" filter="fade">
                                      <p:cBhvr>
                                        <p:cTn id="37" dur="1"/>
                                        <p:tgtEl>
                                          <p:spTgt spid="46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68">
                                            <p:txEl>
                                              <p:pRg st="7" end="7"/>
                                            </p:txEl>
                                          </p:spTgt>
                                        </p:tgtEl>
                                        <p:attrNameLst>
                                          <p:attrName>style.visibility</p:attrName>
                                        </p:attrNameLst>
                                      </p:cBhvr>
                                      <p:to>
                                        <p:strVal val="visible"/>
                                      </p:to>
                                    </p:set>
                                    <p:animEffect transition="in" filter="fade">
                                      <p:cBhvr>
                                        <p:cTn id="42" dur="1"/>
                                        <p:tgtEl>
                                          <p:spTgt spid="46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68">
                                            <p:txEl>
                                              <p:pRg st="8" end="8"/>
                                            </p:txEl>
                                          </p:spTgt>
                                        </p:tgtEl>
                                        <p:attrNameLst>
                                          <p:attrName>style.visibility</p:attrName>
                                        </p:attrNameLst>
                                      </p:cBhvr>
                                      <p:to>
                                        <p:strVal val="visible"/>
                                      </p:to>
                                    </p:set>
                                    <p:animEffect transition="in" filter="fade">
                                      <p:cBhvr>
                                        <p:cTn id="47" dur="1"/>
                                        <p:tgtEl>
                                          <p:spTgt spid="46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68">
                                            <p:txEl>
                                              <p:pRg st="9" end="9"/>
                                            </p:txEl>
                                          </p:spTgt>
                                        </p:tgtEl>
                                        <p:attrNameLst>
                                          <p:attrName>style.visibility</p:attrName>
                                        </p:attrNameLst>
                                      </p:cBhvr>
                                      <p:to>
                                        <p:strVal val="visible"/>
                                      </p:to>
                                    </p:set>
                                    <p:animEffect transition="in" filter="fade">
                                      <p:cBhvr>
                                        <p:cTn id="52" dur="1"/>
                                        <p:tgtEl>
                                          <p:spTgt spid="46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68">
                                            <p:txEl>
                                              <p:pRg st="10" end="10"/>
                                            </p:txEl>
                                          </p:spTgt>
                                        </p:tgtEl>
                                        <p:attrNameLst>
                                          <p:attrName>style.visibility</p:attrName>
                                        </p:attrNameLst>
                                      </p:cBhvr>
                                      <p:to>
                                        <p:strVal val="visible"/>
                                      </p:to>
                                    </p:set>
                                    <p:animEffect transition="in" filter="fade">
                                      <p:cBhvr>
                                        <p:cTn id="57" dur="1"/>
                                        <p:tgtEl>
                                          <p:spTgt spid="46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68">
                                            <p:txEl>
                                              <p:pRg st="11" end="11"/>
                                            </p:txEl>
                                          </p:spTgt>
                                        </p:tgtEl>
                                        <p:attrNameLst>
                                          <p:attrName>style.visibility</p:attrName>
                                        </p:attrNameLst>
                                      </p:cBhvr>
                                      <p:to>
                                        <p:strVal val="visible"/>
                                      </p:to>
                                    </p:set>
                                    <p:animEffect transition="in" filter="fade">
                                      <p:cBhvr>
                                        <p:cTn id="62" dur="1"/>
                                        <p:tgtEl>
                                          <p:spTgt spid="46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68">
                                            <p:txEl>
                                              <p:pRg st="12" end="12"/>
                                            </p:txEl>
                                          </p:spTgt>
                                        </p:tgtEl>
                                        <p:attrNameLst>
                                          <p:attrName>style.visibility</p:attrName>
                                        </p:attrNameLst>
                                      </p:cBhvr>
                                      <p:to>
                                        <p:strVal val="visible"/>
                                      </p:to>
                                    </p:set>
                                    <p:animEffect transition="in" filter="fade">
                                      <p:cBhvr>
                                        <p:cTn id="67" dur="1"/>
                                        <p:tgtEl>
                                          <p:spTgt spid="46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68">
                                            <p:txEl>
                                              <p:pRg st="13" end="13"/>
                                            </p:txEl>
                                          </p:spTgt>
                                        </p:tgtEl>
                                        <p:attrNameLst>
                                          <p:attrName>style.visibility</p:attrName>
                                        </p:attrNameLst>
                                      </p:cBhvr>
                                      <p:to>
                                        <p:strVal val="visible"/>
                                      </p:to>
                                    </p:set>
                                    <p:animEffect transition="in" filter="fade">
                                      <p:cBhvr>
                                        <p:cTn id="72" dur="1"/>
                                        <p:tgtEl>
                                          <p:spTgt spid="468">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68">
                                            <p:txEl>
                                              <p:pRg st="14" end="14"/>
                                            </p:txEl>
                                          </p:spTgt>
                                        </p:tgtEl>
                                        <p:attrNameLst>
                                          <p:attrName>style.visibility</p:attrName>
                                        </p:attrNameLst>
                                      </p:cBhvr>
                                      <p:to>
                                        <p:strVal val="visible"/>
                                      </p:to>
                                    </p:set>
                                    <p:animEffect transition="in" filter="fade">
                                      <p:cBhvr>
                                        <p:cTn id="77" dur="1"/>
                                        <p:tgtEl>
                                          <p:spTgt spid="468">
                                            <p:txEl>
                                              <p:pRg st="14" end="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77" name="Shape 477"/>
        <p:cNvGrpSpPr/>
        <p:nvPr/>
      </p:nvGrpSpPr>
      <p:grpSpPr>
        <a:xfrm>
          <a:off x="0" y="0"/>
          <a:ext cx="0" cy="0"/>
          <a:chOff x="0" y="0"/>
          <a:chExt cx="0" cy="0"/>
        </a:xfrm>
      </p:grpSpPr>
      <p:sp>
        <p:nvSpPr>
          <p:cNvPr id="478" name="Google Shape;478;p60"/>
          <p:cNvSpPr/>
          <p:nvPr/>
        </p:nvSpPr>
        <p:spPr>
          <a:xfrm>
            <a:off x="0" y="0"/>
            <a:ext cx="914409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479" name="Google Shape;479;p60"/>
          <p:cNvSpPr txBox="1"/>
          <p:nvPr/>
        </p:nvSpPr>
        <p:spPr>
          <a:xfrm>
            <a:off x="852390" y="376650"/>
            <a:ext cx="3993000" cy="7401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None/>
            </a:pPr>
            <a:r>
              <a:rPr lang="en-US" sz="3600" b="0" i="0" u="none" strike="noStrike" cap="none">
                <a:solidFill>
                  <a:srgbClr val="000000"/>
                </a:solidFill>
                <a:latin typeface="Calibri"/>
                <a:ea typeface="Calibri"/>
                <a:cs typeface="Calibri"/>
                <a:sym typeface="Calibri"/>
              </a:rPr>
              <a:t>D- Disability </a:t>
            </a:r>
            <a:endParaRPr sz="3600" b="0" i="0" u="none" strike="noStrike" cap="none">
              <a:latin typeface="Arial" panose="020B0604020202020204"/>
              <a:ea typeface="Arial" panose="020B0604020202020204"/>
              <a:cs typeface="Arial" panose="020B0604020202020204"/>
              <a:sym typeface="Arial" panose="020B0604020202020204"/>
            </a:endParaRPr>
          </a:p>
        </p:txBody>
      </p:sp>
      <p:sp>
        <p:nvSpPr>
          <p:cNvPr id="480" name="Google Shape;480;p60"/>
          <p:cNvSpPr txBox="1"/>
          <p:nvPr/>
        </p:nvSpPr>
        <p:spPr>
          <a:xfrm>
            <a:off x="858600" y="1452870"/>
            <a:ext cx="3986400" cy="3314100"/>
          </a:xfrm>
          <a:prstGeom prst="rect">
            <a:avLst/>
          </a:prstGeom>
          <a:noFill/>
          <a:ln>
            <a:noFill/>
          </a:ln>
        </p:spPr>
        <p:txBody>
          <a:bodyPr spcFirstLastPara="1" wrap="square" lIns="68575" tIns="34275" rIns="68575" bIns="34275" anchor="t" anchorCtr="0">
            <a:normAutofit/>
          </a:bodyPr>
          <a:lstStyle/>
          <a:p>
            <a:pPr marL="177800" marR="0" lvl="0" indent="-171450" algn="l" rtl="0">
              <a:lnSpc>
                <a:spcPct val="90000"/>
              </a:lnSpc>
              <a:spcBef>
                <a:spcPts val="0"/>
              </a:spcBef>
              <a:spcAft>
                <a:spcPts val="0"/>
              </a:spcAft>
              <a:buClr>
                <a:srgbClr val="000000"/>
              </a:buClr>
              <a:buSzPts val="2100"/>
              <a:buFont typeface="Arial" panose="020B0604020202020204"/>
              <a:buChar char="•"/>
            </a:pPr>
            <a:r>
              <a:rPr lang="en-US" sz="2100" b="1" i="0" u="none" strike="noStrike" cap="none">
                <a:solidFill>
                  <a:srgbClr val="000000"/>
                </a:solidFill>
                <a:latin typeface="Calibri"/>
                <a:ea typeface="Calibri"/>
                <a:cs typeface="Calibri"/>
                <a:sym typeface="Calibri"/>
              </a:rPr>
              <a:t>Vurdering af bevidsthedsniveau</a:t>
            </a:r>
            <a:endParaRPr sz="21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GCS </a:t>
            </a:r>
            <a:endParaRPr sz="21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AVPU</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9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Neurologisk tilstand? </a:t>
            </a:r>
            <a:endParaRPr sz="2100" b="0" i="0" u="none" strike="noStrike" cap="none">
              <a:latin typeface="Arial" panose="020B0604020202020204"/>
              <a:ea typeface="Arial" panose="020B0604020202020204"/>
              <a:cs typeface="Arial" panose="020B0604020202020204"/>
              <a:sym typeface="Arial" panose="020B0604020202020204"/>
            </a:endParaRPr>
          </a:p>
          <a:p>
            <a:pPr marL="520700" marR="0" lvl="1" indent="-171450" algn="l" rtl="0">
              <a:lnSpc>
                <a:spcPct val="90000"/>
              </a:lnSpc>
              <a:spcBef>
                <a:spcPts val="4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Bevægelse af arme og ben?</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9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Pupiller </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9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BLODSUKKER!</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90000"/>
              </a:lnSpc>
              <a:spcBef>
                <a:spcPts val="8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 </a:t>
            </a:r>
            <a:endParaRPr sz="1500" b="0" i="0" u="none" strike="noStrike" cap="none">
              <a:latin typeface="Arial" panose="020B0604020202020204"/>
              <a:ea typeface="Arial" panose="020B0604020202020204"/>
              <a:cs typeface="Arial" panose="020B0604020202020204"/>
              <a:sym typeface="Arial" panose="020B0604020202020204"/>
            </a:endParaRPr>
          </a:p>
        </p:txBody>
      </p:sp>
      <p:sp>
        <p:nvSpPr>
          <p:cNvPr id="481" name="Google Shape;481;p60"/>
          <p:cNvSpPr/>
          <p:nvPr/>
        </p:nvSpPr>
        <p:spPr>
          <a:xfrm rot="10800000" flipH="1">
            <a:off x="6092550" y="5143500"/>
            <a:ext cx="306936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4472C4"/>
              </a:gs>
            </a:gsLst>
            <a:lin ang="2399891" scaled="0"/>
          </a:gradFill>
          <a:ln>
            <a:noFill/>
          </a:ln>
        </p:spPr>
      </p:sp>
      <p:sp>
        <p:nvSpPr>
          <p:cNvPr id="482" name="Google Shape;482;p60"/>
          <p:cNvSpPr/>
          <p:nvPr/>
        </p:nvSpPr>
        <p:spPr>
          <a:xfrm rot="10800000" flipH="1">
            <a:off x="6092550" y="4800330"/>
            <a:ext cx="306936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85F1A"/>
              </a:gs>
            </a:gsLst>
            <a:lin ang="18000042" scaled="0"/>
          </a:gradFill>
          <a:ln>
            <a:noFill/>
          </a:ln>
        </p:spPr>
      </p:sp>
      <p:sp>
        <p:nvSpPr>
          <p:cNvPr id="483" name="Google Shape;483;p60"/>
          <p:cNvSpPr/>
          <p:nvPr/>
        </p:nvSpPr>
        <p:spPr>
          <a:xfrm rot="10800000" flipH="1">
            <a:off x="6092550" y="4800330"/>
            <a:ext cx="305154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3000122" scaled="0"/>
          </a:gradFill>
          <a:ln>
            <a:noFill/>
          </a:ln>
        </p:spPr>
      </p:sp>
      <p:sp>
        <p:nvSpPr>
          <p:cNvPr id="484" name="Google Shape;484;p60"/>
          <p:cNvSpPr/>
          <p:nvPr/>
        </p:nvSpPr>
        <p:spPr>
          <a:xfrm rot="10800000" flipH="1">
            <a:off x="6092550" y="5143500"/>
            <a:ext cx="270864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5400012" scaled="0"/>
          </a:gradFill>
          <a:ln>
            <a:noFill/>
          </a:ln>
        </p:spPr>
      </p:sp>
      <p:pic>
        <p:nvPicPr>
          <p:cNvPr id="485" name="Google Shape;485;p60" descr="Glasgow Coma Scale - The Definitive Guide | Biology Dictionary"/>
          <p:cNvPicPr preferRelativeResize="0"/>
          <p:nvPr/>
        </p:nvPicPr>
        <p:blipFill rotWithShape="1">
          <a:blip r:embed="rId1"/>
          <a:srcRect/>
          <a:stretch>
            <a:fillRect/>
          </a:stretch>
        </p:blipFill>
        <p:spPr>
          <a:xfrm>
            <a:off x="5306850" y="1082430"/>
            <a:ext cx="3127950" cy="3002670"/>
          </a:xfrm>
          <a:prstGeom prst="rect">
            <a:avLst/>
          </a:prstGeom>
          <a:noFill/>
          <a:ln>
            <a:noFill/>
          </a:ln>
        </p:spPr>
      </p:pic>
      <p:pic>
        <p:nvPicPr>
          <p:cNvPr id="486" name="Google Shape;486;p60" descr="A guide to AVPU for first aiders - First Aid for Free"/>
          <p:cNvPicPr preferRelativeResize="0"/>
          <p:nvPr/>
        </p:nvPicPr>
        <p:blipFill rotWithShape="1">
          <a:blip r:embed="rId2"/>
          <a:srcRect/>
          <a:stretch>
            <a:fillRect/>
          </a:stretch>
        </p:blipFill>
        <p:spPr>
          <a:xfrm>
            <a:off x="3836970" y="3308310"/>
            <a:ext cx="1400220" cy="1714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Effect transition="in" filter="fade">
                                      <p:cBhvr>
                                        <p:cTn id="7" dur="1"/>
                                        <p:tgtEl>
                                          <p:spTgt spid="4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Effect transition="in" filter="fade">
                                      <p:cBhvr>
                                        <p:cTn id="12" dur="1"/>
                                        <p:tgtEl>
                                          <p:spTgt spid="4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Effect transition="in" filter="fade">
                                      <p:cBhvr>
                                        <p:cTn id="17" dur="1"/>
                                        <p:tgtEl>
                                          <p:spTgt spid="48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Effect transition="in" filter="fade">
                                      <p:cBhvr>
                                        <p:cTn id="22" dur="1"/>
                                        <p:tgtEl>
                                          <p:spTgt spid="48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Effect transition="in" filter="fade">
                                      <p:cBhvr>
                                        <p:cTn id="27" dur="1"/>
                                        <p:tgtEl>
                                          <p:spTgt spid="48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0">
                                            <p:txEl>
                                              <p:pRg st="5" end="5"/>
                                            </p:txEl>
                                          </p:spTgt>
                                        </p:tgtEl>
                                        <p:attrNameLst>
                                          <p:attrName>style.visibility</p:attrName>
                                        </p:attrNameLst>
                                      </p:cBhvr>
                                      <p:to>
                                        <p:strVal val="visible"/>
                                      </p:to>
                                    </p:set>
                                    <p:animEffect transition="in" filter="fade">
                                      <p:cBhvr>
                                        <p:cTn id="32" dur="1"/>
                                        <p:tgtEl>
                                          <p:spTgt spid="48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0">
                                            <p:txEl>
                                              <p:pRg st="6" end="6"/>
                                            </p:txEl>
                                          </p:spTgt>
                                        </p:tgtEl>
                                        <p:attrNameLst>
                                          <p:attrName>style.visibility</p:attrName>
                                        </p:attrNameLst>
                                      </p:cBhvr>
                                      <p:to>
                                        <p:strVal val="visible"/>
                                      </p:to>
                                    </p:set>
                                    <p:animEffect transition="in" filter="fade">
                                      <p:cBhvr>
                                        <p:cTn id="37" dur="1"/>
                                        <p:tgtEl>
                                          <p:spTgt spid="48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0">
                                            <p:txEl>
                                              <p:pRg st="7" end="7"/>
                                            </p:txEl>
                                          </p:spTgt>
                                        </p:tgtEl>
                                        <p:attrNameLst>
                                          <p:attrName>style.visibility</p:attrName>
                                        </p:attrNameLst>
                                      </p:cBhvr>
                                      <p:to>
                                        <p:strVal val="visible"/>
                                      </p:to>
                                    </p:set>
                                    <p:animEffect transition="in" filter="fade">
                                      <p:cBhvr>
                                        <p:cTn id="42" dur="1"/>
                                        <p:tgtEl>
                                          <p:spTgt spid="48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6"/>
                                        </p:tgtEl>
                                        <p:attrNameLst>
                                          <p:attrName>style.visibility</p:attrName>
                                        </p:attrNameLst>
                                      </p:cBhvr>
                                      <p:to>
                                        <p:strVal val="visible"/>
                                      </p:to>
                                    </p:set>
                                    <p:animEffect transition="in" filter="fade">
                                      <p:cBhvr>
                                        <p:cTn id="47" dur="1"/>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490" name="Shape 490"/>
        <p:cNvGrpSpPr/>
        <p:nvPr/>
      </p:nvGrpSpPr>
      <p:grpSpPr>
        <a:xfrm>
          <a:off x="0" y="0"/>
          <a:ext cx="0" cy="0"/>
          <a:chOff x="0" y="0"/>
          <a:chExt cx="0" cy="0"/>
        </a:xfrm>
      </p:grpSpPr>
      <p:sp>
        <p:nvSpPr>
          <p:cNvPr id="491" name="Google Shape;491;p61"/>
          <p:cNvSpPr/>
          <p:nvPr/>
        </p:nvSpPr>
        <p:spPr>
          <a:xfrm>
            <a:off x="0" y="0"/>
            <a:ext cx="914409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492" name="Google Shape;492;p61"/>
          <p:cNvSpPr txBox="1"/>
          <p:nvPr/>
        </p:nvSpPr>
        <p:spPr>
          <a:xfrm>
            <a:off x="527310" y="317790"/>
            <a:ext cx="4583400" cy="7401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None/>
            </a:pPr>
            <a:r>
              <a:rPr lang="en-US" sz="3000" b="0" i="0" u="none" strike="noStrike" cap="none">
                <a:solidFill>
                  <a:srgbClr val="000000"/>
                </a:solidFill>
                <a:latin typeface="Calibri"/>
                <a:ea typeface="Calibri"/>
                <a:cs typeface="Calibri"/>
                <a:sym typeface="Calibri"/>
              </a:rPr>
              <a:t>E – Exposure/environment </a:t>
            </a:r>
            <a:endParaRPr sz="3000" b="0" i="0" u="none" strike="noStrike" cap="none">
              <a:latin typeface="Arial" panose="020B0604020202020204"/>
              <a:ea typeface="Arial" panose="020B0604020202020204"/>
              <a:cs typeface="Arial" panose="020B0604020202020204"/>
              <a:sym typeface="Arial" panose="020B0604020202020204"/>
            </a:endParaRPr>
          </a:p>
        </p:txBody>
      </p:sp>
      <p:sp>
        <p:nvSpPr>
          <p:cNvPr id="493" name="Google Shape;493;p61"/>
          <p:cNvSpPr txBox="1"/>
          <p:nvPr/>
        </p:nvSpPr>
        <p:spPr>
          <a:xfrm>
            <a:off x="587790" y="1502280"/>
            <a:ext cx="4376400" cy="3298200"/>
          </a:xfrm>
          <a:prstGeom prst="rect">
            <a:avLst/>
          </a:prstGeom>
          <a:noFill/>
          <a:ln>
            <a:noFill/>
          </a:ln>
        </p:spPr>
        <p:txBody>
          <a:bodyPr spcFirstLastPara="1" wrap="square" lIns="68575" tIns="34275" rIns="68575" bIns="34275" anchor="t" anchorCtr="0">
            <a:normAutofit/>
          </a:bodyPr>
          <a:lstStyle/>
          <a:p>
            <a:pPr marL="177800" marR="0" lvl="0" indent="-1778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a:ea typeface="Calibri"/>
                <a:cs typeface="Calibri"/>
                <a:sym typeface="Calibri"/>
              </a:rPr>
              <a:t>Vurdering af eventuelle mindre ydre skader </a:t>
            </a:r>
            <a:endParaRPr sz="2400" b="0" i="0" u="none" strike="noStrike" cap="none">
              <a:latin typeface="Arial" panose="020B0604020202020204"/>
              <a:ea typeface="Arial" panose="020B0604020202020204"/>
              <a:cs typeface="Arial" panose="020B0604020202020204"/>
              <a:sym typeface="Arial" panose="020B0604020202020204"/>
            </a:endParaRPr>
          </a:p>
          <a:p>
            <a:pPr marL="177800" marR="0" lvl="0" indent="-177800" algn="l" rtl="0">
              <a:lnSpc>
                <a:spcPct val="90000"/>
              </a:lnSpc>
              <a:spcBef>
                <a:spcPts val="800"/>
              </a:spcBef>
              <a:spcAft>
                <a:spcPts val="0"/>
              </a:spcAft>
              <a:buClr>
                <a:srgbClr val="000000"/>
              </a:buClr>
              <a:buSzPts val="2400"/>
              <a:buFont typeface="Arial" panose="020B0604020202020204"/>
              <a:buChar char="•"/>
            </a:pPr>
            <a:r>
              <a:rPr lang="en-US" sz="2400" b="0" i="0" u="none" strike="noStrike" cap="none">
                <a:solidFill>
                  <a:srgbClr val="000000"/>
                </a:solidFill>
                <a:latin typeface="Calibri"/>
                <a:ea typeface="Calibri"/>
                <a:cs typeface="Calibri"/>
                <a:sym typeface="Calibri"/>
              </a:rPr>
              <a:t>Beskyttelse mod temperaturfald </a:t>
            </a:r>
            <a:endParaRPr sz="24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800"/>
              </a:spcBef>
              <a:spcAft>
                <a:spcPts val="0"/>
              </a:spcAft>
              <a:buNone/>
            </a:pPr>
            <a:r>
              <a:rPr lang="en-US" sz="2400" b="0" i="0" u="none" strike="noStrike" cap="none">
                <a:solidFill>
                  <a:srgbClr val="000000"/>
                </a:solidFill>
                <a:latin typeface="Calibri"/>
                <a:ea typeface="Calibri"/>
                <a:cs typeface="Calibri"/>
                <a:sym typeface="Calibri"/>
              </a:rPr>
              <a:t> </a:t>
            </a:r>
            <a:endParaRPr sz="24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800"/>
              </a:spcBef>
              <a:spcAft>
                <a:spcPts val="0"/>
              </a:spcAft>
              <a:buNone/>
            </a:pPr>
            <a:r>
              <a:rPr lang="en-US" sz="2400" b="0" i="0" u="none" strike="noStrike" cap="none">
                <a:solidFill>
                  <a:srgbClr val="000000"/>
                </a:solidFill>
                <a:latin typeface="Calibri"/>
                <a:ea typeface="Calibri"/>
                <a:cs typeface="Calibri"/>
                <a:sym typeface="Calibri"/>
              </a:rPr>
              <a:t> </a:t>
            </a:r>
            <a:endParaRPr sz="2400" b="0" i="0" u="none" strike="noStrike" cap="none">
              <a:latin typeface="Arial" panose="020B0604020202020204"/>
              <a:ea typeface="Arial" panose="020B0604020202020204"/>
              <a:cs typeface="Arial" panose="020B0604020202020204"/>
              <a:sym typeface="Arial" panose="020B0604020202020204"/>
            </a:endParaRPr>
          </a:p>
          <a:p>
            <a:pPr marL="177800" marR="0" lvl="0" indent="-177800" algn="l" rtl="0">
              <a:lnSpc>
                <a:spcPct val="90000"/>
              </a:lnSpc>
              <a:spcBef>
                <a:spcPts val="800"/>
              </a:spcBef>
              <a:spcAft>
                <a:spcPts val="0"/>
              </a:spcAft>
              <a:buClr>
                <a:srgbClr val="000000"/>
              </a:buClr>
              <a:buSzPts val="2400"/>
              <a:buFont typeface="Arial" panose="020B0604020202020204"/>
              <a:buChar char="•"/>
            </a:pPr>
            <a:r>
              <a:rPr lang="en-US" sz="2400" b="0" i="0" u="none" strike="noStrike" cap="none">
                <a:solidFill>
                  <a:srgbClr val="000000"/>
                </a:solidFill>
                <a:latin typeface="Calibri"/>
                <a:ea typeface="Calibri"/>
                <a:cs typeface="Calibri"/>
                <a:sym typeface="Calibri"/>
              </a:rPr>
              <a:t>Så er vi igennem – hvad så nu? </a:t>
            </a:r>
            <a:endParaRPr sz="24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2400"/>
              <a:buFont typeface="Arial" panose="020B0604020202020204"/>
              <a:buChar char="•"/>
            </a:pPr>
            <a:r>
              <a:rPr lang="en-US" sz="2400" b="1" i="0" u="none" strike="noStrike" cap="none">
                <a:solidFill>
                  <a:srgbClr val="000000"/>
                </a:solidFill>
                <a:latin typeface="Calibri"/>
                <a:ea typeface="Calibri"/>
                <a:cs typeface="Calibri"/>
                <a:sym typeface="Calibri"/>
              </a:rPr>
              <a:t>Forfra! </a:t>
            </a:r>
            <a:endParaRPr sz="2400" b="0" i="0" u="none" strike="noStrike" cap="none">
              <a:latin typeface="Arial" panose="020B0604020202020204"/>
              <a:ea typeface="Arial" panose="020B0604020202020204"/>
              <a:cs typeface="Arial" panose="020B0604020202020204"/>
              <a:sym typeface="Arial" panose="020B0604020202020204"/>
            </a:endParaRPr>
          </a:p>
        </p:txBody>
      </p:sp>
      <p:sp>
        <p:nvSpPr>
          <p:cNvPr id="494" name="Google Shape;494;p61"/>
          <p:cNvSpPr/>
          <p:nvPr/>
        </p:nvSpPr>
        <p:spPr>
          <a:xfrm rot="10800000" flipH="1">
            <a:off x="6092550" y="5143500"/>
            <a:ext cx="306936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4472C4"/>
              </a:gs>
            </a:gsLst>
            <a:lin ang="2399891" scaled="0"/>
          </a:gradFill>
          <a:ln>
            <a:noFill/>
          </a:ln>
        </p:spPr>
      </p:sp>
      <p:sp>
        <p:nvSpPr>
          <p:cNvPr id="495" name="Google Shape;495;p61"/>
          <p:cNvSpPr/>
          <p:nvPr/>
        </p:nvSpPr>
        <p:spPr>
          <a:xfrm rot="10800000" flipH="1">
            <a:off x="6092550" y="4800330"/>
            <a:ext cx="306936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85F1A"/>
              </a:gs>
            </a:gsLst>
            <a:lin ang="18000042" scaled="0"/>
          </a:gradFill>
          <a:ln>
            <a:noFill/>
          </a:ln>
        </p:spPr>
      </p:sp>
      <p:sp>
        <p:nvSpPr>
          <p:cNvPr id="496" name="Google Shape;496;p61"/>
          <p:cNvSpPr/>
          <p:nvPr/>
        </p:nvSpPr>
        <p:spPr>
          <a:xfrm rot="10800000" flipH="1">
            <a:off x="6092550" y="4800330"/>
            <a:ext cx="3051540" cy="48003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3000122" scaled="0"/>
          </a:gradFill>
          <a:ln>
            <a:noFill/>
          </a:ln>
        </p:spPr>
      </p:sp>
      <p:sp>
        <p:nvSpPr>
          <p:cNvPr id="497" name="Google Shape;497;p61"/>
          <p:cNvSpPr/>
          <p:nvPr/>
        </p:nvSpPr>
        <p:spPr>
          <a:xfrm rot="10800000" flipH="1">
            <a:off x="6092550" y="5143500"/>
            <a:ext cx="2708640" cy="514350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000000"/>
              </a:gs>
            </a:gsLst>
            <a:lin ang="5400012" scaled="0"/>
          </a:gradFill>
          <a:ln>
            <a:noFill/>
          </a:ln>
        </p:spPr>
      </p:sp>
      <p:pic>
        <p:nvPicPr>
          <p:cNvPr id="498" name="Google Shape;498;p61" descr="8 ting, du absolut IKKE må efterlade i bilen i minusgrader - Coolshop"/>
          <p:cNvPicPr preferRelativeResize="0"/>
          <p:nvPr/>
        </p:nvPicPr>
        <p:blipFill rotWithShape="1">
          <a:blip r:embed="rId1"/>
          <a:srcRect l="23768" r="25767"/>
          <a:stretch>
            <a:fillRect/>
          </a:stretch>
        </p:blipFill>
        <p:spPr>
          <a:xfrm>
            <a:off x="5306850" y="1034100"/>
            <a:ext cx="3127950" cy="30990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3">
                                            <p:txEl>
                                              <p:pRg st="0" end="0"/>
                                            </p:txEl>
                                          </p:spTgt>
                                        </p:tgtEl>
                                        <p:attrNameLst>
                                          <p:attrName>style.visibility</p:attrName>
                                        </p:attrNameLst>
                                      </p:cBhvr>
                                      <p:to>
                                        <p:strVal val="visible"/>
                                      </p:to>
                                    </p:set>
                                    <p:animEffect transition="in" filter="fade">
                                      <p:cBhvr>
                                        <p:cTn id="7" dur="1"/>
                                        <p:tgtEl>
                                          <p:spTgt spid="4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xEl>
                                              <p:pRg st="1" end="1"/>
                                            </p:txEl>
                                          </p:spTgt>
                                        </p:tgtEl>
                                        <p:attrNameLst>
                                          <p:attrName>style.visibility</p:attrName>
                                        </p:attrNameLst>
                                      </p:cBhvr>
                                      <p:to>
                                        <p:strVal val="visible"/>
                                      </p:to>
                                    </p:set>
                                    <p:animEffect transition="in" filter="fade">
                                      <p:cBhvr>
                                        <p:cTn id="12" dur="1"/>
                                        <p:tgtEl>
                                          <p:spTgt spid="4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3">
                                            <p:txEl>
                                              <p:pRg st="2" end="2"/>
                                            </p:txEl>
                                          </p:spTgt>
                                        </p:tgtEl>
                                        <p:attrNameLst>
                                          <p:attrName>style.visibility</p:attrName>
                                        </p:attrNameLst>
                                      </p:cBhvr>
                                      <p:to>
                                        <p:strVal val="visible"/>
                                      </p:to>
                                    </p:set>
                                    <p:animEffect transition="in" filter="fade">
                                      <p:cBhvr>
                                        <p:cTn id="17" dur="1"/>
                                        <p:tgtEl>
                                          <p:spTgt spid="4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3">
                                            <p:txEl>
                                              <p:pRg st="3" end="3"/>
                                            </p:txEl>
                                          </p:spTgt>
                                        </p:tgtEl>
                                        <p:attrNameLst>
                                          <p:attrName>style.visibility</p:attrName>
                                        </p:attrNameLst>
                                      </p:cBhvr>
                                      <p:to>
                                        <p:strVal val="visible"/>
                                      </p:to>
                                    </p:set>
                                    <p:animEffect transition="in" filter="fade">
                                      <p:cBhvr>
                                        <p:cTn id="22" dur="1"/>
                                        <p:tgtEl>
                                          <p:spTgt spid="4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3">
                                            <p:txEl>
                                              <p:pRg st="4" end="4"/>
                                            </p:txEl>
                                          </p:spTgt>
                                        </p:tgtEl>
                                        <p:attrNameLst>
                                          <p:attrName>style.visibility</p:attrName>
                                        </p:attrNameLst>
                                      </p:cBhvr>
                                      <p:to>
                                        <p:strVal val="visible"/>
                                      </p:to>
                                    </p:set>
                                    <p:animEffect transition="in" filter="fade">
                                      <p:cBhvr>
                                        <p:cTn id="27" dur="1"/>
                                        <p:tgtEl>
                                          <p:spTgt spid="49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3">
                                            <p:txEl>
                                              <p:pRg st="5" end="5"/>
                                            </p:txEl>
                                          </p:spTgt>
                                        </p:tgtEl>
                                        <p:attrNameLst>
                                          <p:attrName>style.visibility</p:attrName>
                                        </p:attrNameLst>
                                      </p:cBhvr>
                                      <p:to>
                                        <p:strVal val="visible"/>
                                      </p:to>
                                    </p:set>
                                    <p:animEffect transition="in" filter="fade">
                                      <p:cBhvr>
                                        <p:cTn id="32" dur="1"/>
                                        <p:tgtEl>
                                          <p:spTgt spid="493">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02" name="Shape 502"/>
        <p:cNvGrpSpPr/>
        <p:nvPr/>
      </p:nvGrpSpPr>
      <p:grpSpPr>
        <a:xfrm>
          <a:off x="0" y="0"/>
          <a:ext cx="0" cy="0"/>
          <a:chOff x="0" y="0"/>
          <a:chExt cx="0" cy="0"/>
        </a:xfrm>
      </p:grpSpPr>
      <p:sp>
        <p:nvSpPr>
          <p:cNvPr id="503" name="Google Shape;503;p62"/>
          <p:cNvSpPr txBox="1"/>
          <p:nvPr/>
        </p:nvSpPr>
        <p:spPr>
          <a:xfrm>
            <a:off x="628560" y="273780"/>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US" sz="3300" b="0" i="0" u="none" strike="noStrike" cap="none">
                <a:solidFill>
                  <a:srgbClr val="000000"/>
                </a:solidFill>
                <a:latin typeface="Calibri"/>
                <a:ea typeface="Calibri"/>
                <a:cs typeface="Calibri"/>
                <a:sym typeface="Calibri"/>
              </a:rPr>
              <a:t>Video ABCDE</a:t>
            </a:r>
            <a:endParaRPr sz="3300" b="0" i="0" u="none" strike="noStrike" cap="none">
              <a:latin typeface="Arial" panose="020B0604020202020204"/>
              <a:ea typeface="Arial" panose="020B0604020202020204"/>
              <a:cs typeface="Arial" panose="020B0604020202020204"/>
              <a:sym typeface="Arial" panose="020B0604020202020204"/>
            </a:endParaRPr>
          </a:p>
        </p:txBody>
      </p:sp>
      <p:sp>
        <p:nvSpPr>
          <p:cNvPr id="504" name="Google Shape;504;p62"/>
          <p:cNvSpPr txBox="1"/>
          <p:nvPr/>
        </p:nvSpPr>
        <p:spPr>
          <a:xfrm>
            <a:off x="628560" y="1369170"/>
            <a:ext cx="7886700" cy="3263400"/>
          </a:xfrm>
          <a:prstGeom prst="rect">
            <a:avLst/>
          </a:prstGeom>
          <a:noFill/>
          <a:ln>
            <a:noFill/>
          </a:ln>
        </p:spPr>
        <p:txBody>
          <a:bodyPr spcFirstLastPara="1" wrap="square" lIns="68575" tIns="34275" rIns="68575" bIns="34275" anchor="t" anchorCtr="0">
            <a:normAutofit/>
          </a:bodyPr>
          <a:lstStyle/>
          <a:p>
            <a:pPr marL="0" marR="0" lvl="0" indent="0" algn="l" rtl="0">
              <a:lnSpc>
                <a:spcPct val="90000"/>
              </a:lnSpc>
              <a:spcBef>
                <a:spcPts val="0"/>
              </a:spcBef>
              <a:spcAft>
                <a:spcPts val="0"/>
              </a:spcAft>
              <a:buNone/>
            </a:pPr>
            <a:r>
              <a:rPr lang="en-US" sz="2100" b="0" i="0" u="none" strike="noStrike" cap="none">
                <a:solidFill>
                  <a:srgbClr val="000000"/>
                </a:solidFill>
                <a:latin typeface="Calibri"/>
                <a:ea typeface="Calibri"/>
                <a:cs typeface="Calibri"/>
                <a:sym typeface="Calibri"/>
              </a:rPr>
              <a:t>Video: </a:t>
            </a:r>
            <a:endParaRPr sz="21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800"/>
              </a:spcBef>
              <a:spcAft>
                <a:spcPts val="0"/>
              </a:spcAft>
              <a:buNone/>
            </a:pPr>
            <a:r>
              <a:rPr lang="en-US" sz="2100" b="0" i="0" u="sng" strike="noStrike" cap="none">
                <a:solidFill>
                  <a:schemeClr val="hlink"/>
                </a:solidFill>
                <a:latin typeface="Calibri"/>
                <a:ea typeface="Calibri"/>
                <a:cs typeface="Calibri"/>
                <a:sym typeface="Calibri"/>
                <a:hlinkClick r:id="rId1"/>
              </a:rPr>
              <a:t>https://www.dr.dk/drtv/se/med-livet-i-haenderne_-et-nyt-liv_438018</a:t>
            </a:r>
            <a:r>
              <a:rPr lang="en-US" sz="2100" b="0" i="0" u="none" strike="noStrike" cap="none">
                <a:solidFill>
                  <a:srgbClr val="000000"/>
                </a:solidFill>
                <a:latin typeface="Calibri"/>
                <a:ea typeface="Calibri"/>
                <a:cs typeface="Calibri"/>
                <a:sym typeface="Calibri"/>
              </a:rPr>
              <a:t>  (min. 1.40-4.00)</a:t>
            </a:r>
            <a:endParaRPr sz="21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800"/>
              </a:spcBef>
              <a:spcAft>
                <a:spcPts val="0"/>
              </a:spcAft>
              <a:buNone/>
            </a:pPr>
            <a:r>
              <a:rPr lang="en-US" sz="2100" b="0" i="0" u="none" strike="noStrike" cap="none">
                <a:solidFill>
                  <a:srgbClr val="000000"/>
                </a:solidFill>
                <a:latin typeface="Calibri"/>
                <a:ea typeface="Calibri"/>
                <a:cs typeface="Calibri"/>
                <a:sym typeface="Calibri"/>
              </a:rPr>
              <a:t> </a:t>
            </a:r>
            <a:endParaRPr sz="21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800"/>
              </a:spcBef>
              <a:spcAft>
                <a:spcPts val="0"/>
              </a:spcAft>
              <a:buNone/>
            </a:pPr>
            <a:r>
              <a:rPr lang="en-US" sz="2100" b="0" i="0" u="none" strike="noStrike" cap="none">
                <a:solidFill>
                  <a:srgbClr val="000000"/>
                </a:solidFill>
                <a:latin typeface="Calibri"/>
                <a:ea typeface="Calibri"/>
                <a:cs typeface="Calibri"/>
                <a:sym typeface="Calibri"/>
              </a:rPr>
              <a:t>Se video og snak sammen 2 min </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9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Hvad tænker i om rækkefølgen? Følger de ABCDE? </a:t>
            </a:r>
            <a:endParaRPr sz="21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90000"/>
              </a:lnSpc>
              <a:spcBef>
                <a:spcPts val="800"/>
              </a:spcBef>
              <a:spcAft>
                <a:spcPts val="0"/>
              </a:spcAft>
              <a:buClr>
                <a:srgbClr val="000000"/>
              </a:buClr>
              <a:buSzPts val="2100"/>
              <a:buFont typeface="Arial" panose="020B0604020202020204"/>
              <a:buChar char="•"/>
            </a:pPr>
            <a:r>
              <a:rPr lang="en-US" sz="2100" b="0" i="0" u="none" strike="noStrike" cap="none">
                <a:solidFill>
                  <a:srgbClr val="000000"/>
                </a:solidFill>
                <a:latin typeface="Calibri"/>
                <a:ea typeface="Calibri"/>
                <a:cs typeface="Calibri"/>
                <a:sym typeface="Calibri"/>
              </a:rPr>
              <a:t>Hvordan / hvordan ikke? </a:t>
            </a:r>
            <a:endParaRPr sz="2100" b="0" i="0" u="none" strike="noStrike" cap="none">
              <a:latin typeface="Arial" panose="020B0604020202020204"/>
              <a:ea typeface="Arial" panose="020B0604020202020204"/>
              <a:cs typeface="Arial" panose="020B0604020202020204"/>
              <a:sym typeface="Arial" panose="020B0604020202020204"/>
            </a:endParaRPr>
          </a:p>
          <a:p>
            <a:pPr marL="0" marR="0" lvl="0" indent="0" algn="l" rtl="0">
              <a:lnSpc>
                <a:spcPct val="90000"/>
              </a:lnSpc>
              <a:spcBef>
                <a:spcPts val="800"/>
              </a:spcBef>
              <a:spcAft>
                <a:spcPts val="0"/>
              </a:spcAft>
              <a:buNone/>
            </a:pPr>
            <a:r>
              <a:rPr lang="en-US" sz="2100" b="0" i="0" u="none" strike="noStrike" cap="none">
                <a:solidFill>
                  <a:srgbClr val="000000"/>
                </a:solidFill>
                <a:latin typeface="Calibri"/>
                <a:ea typeface="Calibri"/>
                <a:cs typeface="Calibri"/>
                <a:sym typeface="Calibri"/>
              </a:rPr>
              <a:t> </a:t>
            </a:r>
            <a:endParaRPr sz="21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20407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3. </a:t>
            </a:r>
            <a:r>
              <a:rPr lang="en-US" sz="3200"/>
              <a:t>Eksamen</a:t>
            </a:r>
            <a:endParaRPr sz="3200"/>
          </a:p>
        </p:txBody>
      </p:sp>
      <p:sp>
        <p:nvSpPr>
          <p:cNvPr id="106" name="Google Shape;106;p18"/>
          <p:cNvSpPr txBox="1"/>
          <p:nvPr>
            <p:ph type="body" idx="4294967295"/>
          </p:nvPr>
        </p:nvSpPr>
        <p:spPr>
          <a:xfrm>
            <a:off x="45375" y="748825"/>
            <a:ext cx="5392500" cy="4243500"/>
          </a:xfrm>
          <a:prstGeom prst="rect">
            <a:avLst/>
          </a:prstGeom>
        </p:spPr>
        <p:txBody>
          <a:bodyPr spcFirstLastPara="1" wrap="square" lIns="91425" tIns="91425" rIns="91425" bIns="91425" anchor="t" anchorCtr="0">
            <a:normAutofit fontScale="85000" lnSpcReduction="10000"/>
          </a:bodyPr>
          <a:lstStyle/>
          <a:p>
            <a:pPr marL="457200" lvl="0" indent="-325755" algn="l" rtl="0">
              <a:lnSpc>
                <a:spcPct val="150000"/>
              </a:lnSpc>
              <a:spcBef>
                <a:spcPts val="0"/>
              </a:spcBef>
              <a:spcAft>
                <a:spcPts val="0"/>
              </a:spcAft>
              <a:buSzPct val="100000"/>
              <a:buChar char="●"/>
            </a:pPr>
            <a:r>
              <a:rPr lang="en-US"/>
              <a:t>40 spørgsmåls MC</a:t>
            </a:r>
            <a:endParaRPr lang="en-US"/>
          </a:p>
          <a:p>
            <a:pPr marL="914400" lvl="1" indent="-304165" algn="l" rtl="0">
              <a:lnSpc>
                <a:spcPct val="150000"/>
              </a:lnSpc>
              <a:spcBef>
                <a:spcPts val="0"/>
              </a:spcBef>
              <a:spcAft>
                <a:spcPts val="0"/>
              </a:spcAft>
              <a:buSzPct val="100000"/>
              <a:buChar char="○"/>
            </a:pPr>
            <a:r>
              <a:rPr lang="en-US"/>
              <a:t>20 fra dette fag</a:t>
            </a:r>
            <a:endParaRPr lang="en-US"/>
          </a:p>
          <a:p>
            <a:pPr marL="914400" lvl="1" indent="-304165" algn="l" rtl="0">
              <a:lnSpc>
                <a:spcPct val="150000"/>
              </a:lnSpc>
              <a:spcBef>
                <a:spcPts val="0"/>
              </a:spcBef>
              <a:spcAft>
                <a:spcPts val="0"/>
              </a:spcAft>
              <a:buSzPct val="100000"/>
              <a:buChar char="○"/>
            </a:pPr>
            <a:r>
              <a:rPr lang="en-US"/>
              <a:t>10 fra geriatri</a:t>
            </a:r>
            <a:endParaRPr lang="en-US"/>
          </a:p>
          <a:p>
            <a:pPr marL="914400" lvl="1" indent="-304165" algn="l" rtl="0">
              <a:lnSpc>
                <a:spcPct val="150000"/>
              </a:lnSpc>
              <a:spcBef>
                <a:spcPts val="0"/>
              </a:spcBef>
              <a:spcAft>
                <a:spcPts val="0"/>
              </a:spcAft>
              <a:buSzPct val="100000"/>
              <a:buChar char="○"/>
            </a:pPr>
            <a:r>
              <a:rPr lang="en-US"/>
              <a:t>10 fra reumatologi</a:t>
            </a:r>
            <a:endParaRPr lang="en-US"/>
          </a:p>
          <a:p>
            <a:pPr marL="457200" lvl="0" indent="-325755" algn="l" rtl="0">
              <a:lnSpc>
                <a:spcPct val="150000"/>
              </a:lnSpc>
              <a:spcBef>
                <a:spcPts val="0"/>
              </a:spcBef>
              <a:spcAft>
                <a:spcPts val="0"/>
              </a:spcAft>
              <a:buSzPct val="100000"/>
              <a:buChar char="●"/>
            </a:pPr>
            <a:r>
              <a:rPr lang="en-US"/>
              <a:t>4 svarmuligheder</a:t>
            </a:r>
            <a:endParaRPr lang="en-US"/>
          </a:p>
          <a:p>
            <a:pPr marL="914400" lvl="1" indent="-304165" algn="l" rtl="0">
              <a:lnSpc>
                <a:spcPct val="150000"/>
              </a:lnSpc>
              <a:spcBef>
                <a:spcPts val="0"/>
              </a:spcBef>
              <a:spcAft>
                <a:spcPts val="0"/>
              </a:spcAft>
              <a:buSzPct val="100000"/>
              <a:buChar char="○"/>
            </a:pPr>
            <a:r>
              <a:rPr lang="en-US"/>
              <a:t>Reference til pensum</a:t>
            </a:r>
            <a:endParaRPr lang="en-US"/>
          </a:p>
          <a:p>
            <a:pPr marL="457200" lvl="0" indent="-325755" algn="l" rtl="0">
              <a:lnSpc>
                <a:spcPct val="150000"/>
              </a:lnSpc>
              <a:spcBef>
                <a:spcPts val="0"/>
              </a:spcBef>
              <a:spcAft>
                <a:spcPts val="0"/>
              </a:spcAft>
              <a:buSzPct val="100000"/>
              <a:buChar char="●"/>
            </a:pPr>
            <a:r>
              <a:rPr lang="en-US"/>
              <a:t>Kun spørgsmål til pensum</a:t>
            </a:r>
            <a:endParaRPr lang="en-US"/>
          </a:p>
          <a:p>
            <a:pPr marL="914400" lvl="1" indent="-304165" algn="l" rtl="0">
              <a:lnSpc>
                <a:spcPct val="150000"/>
              </a:lnSpc>
              <a:spcBef>
                <a:spcPts val="0"/>
              </a:spcBef>
              <a:spcAft>
                <a:spcPts val="0"/>
              </a:spcAft>
              <a:buSzPct val="100000"/>
              <a:buChar char="○"/>
            </a:pPr>
            <a:r>
              <a:rPr lang="en-US"/>
              <a:t>Ikke powerpoints mv.</a:t>
            </a:r>
            <a:endParaRPr lang="en-US"/>
          </a:p>
          <a:p>
            <a:pPr marL="457200" lvl="0" indent="-325755" algn="l" rtl="0">
              <a:lnSpc>
                <a:spcPct val="150000"/>
              </a:lnSpc>
              <a:spcBef>
                <a:spcPts val="0"/>
              </a:spcBef>
              <a:spcAft>
                <a:spcPts val="0"/>
              </a:spcAft>
              <a:buSzPct val="100000"/>
              <a:buChar char="●"/>
            </a:pPr>
            <a:r>
              <a:rPr lang="en-US"/>
              <a:t>Dvs. ikke alle spg. er nødvendigvis gennemgået ved undervisning!</a:t>
            </a:r>
            <a:endParaRPr lang="en-US"/>
          </a:p>
          <a:p>
            <a:pPr marL="457200" lvl="0" indent="-325755" algn="l" rtl="0">
              <a:lnSpc>
                <a:spcPct val="150000"/>
              </a:lnSpc>
              <a:spcBef>
                <a:spcPts val="0"/>
              </a:spcBef>
              <a:spcAft>
                <a:spcPts val="0"/>
              </a:spcAft>
              <a:buSzPct val="100000"/>
              <a:buChar char="●"/>
            </a:pPr>
            <a:r>
              <a:rPr lang="en-US"/>
              <a:t>Vi kigger på eksempler af tidl. spg.</a:t>
            </a:r>
            <a:endParaRPr lang="en-US"/>
          </a:p>
          <a:p>
            <a:pPr marL="457200" lvl="0" indent="-325755" algn="l" rtl="0">
              <a:lnSpc>
                <a:spcPct val="150000"/>
              </a:lnSpc>
              <a:spcBef>
                <a:spcPts val="0"/>
              </a:spcBef>
              <a:spcAft>
                <a:spcPts val="0"/>
              </a:spcAft>
              <a:buSzPct val="100000"/>
              <a:buChar char="●"/>
            </a:pPr>
            <a:r>
              <a:rPr lang="en-US"/>
              <a:t>Jeg laver eksamensspørgsmål</a:t>
            </a:r>
            <a:endParaRPr lang="en-US"/>
          </a:p>
          <a:p>
            <a:pPr marL="914400" lvl="1" indent="-304165" algn="l" rtl="0">
              <a:lnSpc>
                <a:spcPct val="150000"/>
              </a:lnSpc>
              <a:spcBef>
                <a:spcPts val="0"/>
              </a:spcBef>
              <a:spcAft>
                <a:spcPts val="0"/>
              </a:spcAft>
              <a:buSzPct val="100000"/>
              <a:buChar char="○"/>
            </a:pPr>
            <a:r>
              <a:rPr lang="en-US"/>
              <a:t>Ikke ude på at slå nogen i hovedet.</a:t>
            </a:r>
            <a:endParaRPr lang="en-US"/>
          </a:p>
          <a:p>
            <a:pPr marL="457200" lvl="0" indent="-325755" algn="l" rtl="0">
              <a:lnSpc>
                <a:spcPct val="150000"/>
              </a:lnSpc>
              <a:spcBef>
                <a:spcPts val="0"/>
              </a:spcBef>
              <a:spcAft>
                <a:spcPts val="0"/>
              </a:spcAft>
              <a:buSzPct val="100000"/>
              <a:buChar char="●"/>
            </a:pPr>
            <a:r>
              <a:rPr lang="en-US"/>
              <a:t>Mere om eksamen ved sidste lektion.</a:t>
            </a:r>
            <a:endParaRPr lang="en-US"/>
          </a:p>
        </p:txBody>
      </p:sp>
      <p:pic>
        <p:nvPicPr>
          <p:cNvPr id="107" name="Google Shape;107;p18" descr="a man in a suit is sitting at a desk holding a piece of paper (Til rådighed fra Tenor)"/>
          <p:cNvPicPr preferRelativeResize="0"/>
          <p:nvPr/>
        </p:nvPicPr>
        <p:blipFill>
          <a:blip r:embed="rId1"/>
          <a:stretch>
            <a:fillRect/>
          </a:stretch>
        </p:blipFill>
        <p:spPr>
          <a:xfrm>
            <a:off x="5559025" y="1100450"/>
            <a:ext cx="3280175" cy="325382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09" name="Shape 509"/>
        <p:cNvGrpSpPr/>
        <p:nvPr/>
      </p:nvGrpSpPr>
      <p:grpSpPr>
        <a:xfrm>
          <a:off x="0" y="0"/>
          <a:ext cx="0" cy="0"/>
          <a:chOff x="0" y="0"/>
          <a:chExt cx="0" cy="0"/>
        </a:xfrm>
      </p:grpSpPr>
      <p:sp>
        <p:nvSpPr>
          <p:cNvPr id="510" name="Google Shape;510;p63"/>
          <p:cNvSpPr/>
          <p:nvPr/>
        </p:nvSpPr>
        <p:spPr>
          <a:xfrm>
            <a:off x="0" y="0"/>
            <a:ext cx="914409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511" name="Google Shape;511;p63"/>
          <p:cNvSpPr txBox="1"/>
          <p:nvPr/>
        </p:nvSpPr>
        <p:spPr>
          <a:xfrm>
            <a:off x="4197420" y="367200"/>
            <a:ext cx="4316100" cy="9393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None/>
            </a:pPr>
            <a:r>
              <a:rPr lang="en-US" sz="4500" b="0" i="0" u="none" strike="noStrike" cap="none">
                <a:solidFill>
                  <a:srgbClr val="000000"/>
                </a:solidFill>
                <a:latin typeface="Calibri"/>
                <a:ea typeface="Calibri"/>
                <a:cs typeface="Calibri"/>
                <a:sym typeface="Calibri"/>
              </a:rPr>
              <a:t>Sepsis</a:t>
            </a:r>
            <a:endParaRPr sz="4500" b="0" i="0" u="none" strike="noStrike" cap="none">
              <a:latin typeface="Arial" panose="020B0604020202020204"/>
              <a:ea typeface="Arial" panose="020B0604020202020204"/>
              <a:cs typeface="Arial" panose="020B0604020202020204"/>
              <a:sym typeface="Arial" panose="020B0604020202020204"/>
            </a:endParaRPr>
          </a:p>
        </p:txBody>
      </p:sp>
      <p:pic>
        <p:nvPicPr>
          <p:cNvPr id="512" name="Google Shape;512;p63"/>
          <p:cNvPicPr preferRelativeResize="0"/>
          <p:nvPr/>
        </p:nvPicPr>
        <p:blipFill rotWithShape="1">
          <a:blip r:embed="rId1"/>
          <a:srcRect r="1019"/>
          <a:stretch>
            <a:fillRect/>
          </a:stretch>
        </p:blipFill>
        <p:spPr>
          <a:xfrm>
            <a:off x="801090" y="1124280"/>
            <a:ext cx="2907090" cy="2571210"/>
          </a:xfrm>
          <a:prstGeom prst="rect">
            <a:avLst/>
          </a:prstGeom>
          <a:noFill/>
          <a:ln>
            <a:noFill/>
          </a:ln>
        </p:spPr>
      </p:pic>
      <p:sp>
        <p:nvSpPr>
          <p:cNvPr id="513" name="Google Shape;513;p63"/>
          <p:cNvSpPr txBox="1"/>
          <p:nvPr/>
        </p:nvSpPr>
        <p:spPr>
          <a:xfrm>
            <a:off x="4197420" y="1673460"/>
            <a:ext cx="4514100" cy="2857800"/>
          </a:xfrm>
          <a:prstGeom prst="rect">
            <a:avLst/>
          </a:prstGeom>
          <a:noFill/>
          <a:ln>
            <a:noFill/>
          </a:ln>
        </p:spPr>
        <p:txBody>
          <a:bodyPr spcFirstLastPara="1" wrap="square" lIns="68575" tIns="34275" rIns="68575" bIns="34275" anchor="t" anchorCtr="0">
            <a:normAutofit/>
          </a:bodyPr>
          <a:lstStyle/>
          <a:p>
            <a:pPr marL="177800" marR="0" lvl="0" indent="-1778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FF0000"/>
                </a:solidFill>
                <a:latin typeface="Calibri"/>
                <a:ea typeface="Calibri"/>
                <a:cs typeface="Calibri"/>
                <a:sym typeface="Calibri"/>
              </a:rPr>
              <a:t>Dysreguleret respons på infektion </a:t>
            </a:r>
            <a:endParaRPr sz="24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2400"/>
              <a:buFont typeface="Arial" panose="020B0604020202020204"/>
              <a:buChar char="•"/>
            </a:pPr>
            <a:r>
              <a:rPr lang="en-US" sz="2400" b="0" i="0" u="none" strike="noStrike" cap="none">
                <a:solidFill>
                  <a:srgbClr val="FF0000"/>
                </a:solidFill>
                <a:latin typeface="Calibri"/>
                <a:ea typeface="Calibri"/>
                <a:cs typeface="Calibri"/>
                <a:sym typeface="Calibri"/>
              </a:rPr>
              <a:t>Hypoperfusion </a:t>
            </a:r>
            <a:br>
              <a:rPr lang="en-US" sz="1400" b="0" i="0" u="none" strike="noStrike" cap="none"/>
            </a:br>
            <a:r>
              <a:rPr lang="en-US" sz="2400" b="0" i="0" u="none" strike="noStrike" cap="none">
                <a:solidFill>
                  <a:srgbClr val="000000"/>
                </a:solidFill>
                <a:latin typeface="Calibri"/>
                <a:ea typeface="Calibri"/>
                <a:cs typeface="Calibri"/>
                <a:sym typeface="Calibri"/>
              </a:rPr>
              <a:t> </a:t>
            </a:r>
            <a:endParaRPr sz="2400" b="0" i="0" u="none" strike="noStrike" cap="none">
              <a:latin typeface="Arial" panose="020B0604020202020204"/>
              <a:ea typeface="Arial" panose="020B0604020202020204"/>
              <a:cs typeface="Arial" panose="020B0604020202020204"/>
              <a:sym typeface="Arial" panose="020B0604020202020204"/>
            </a:endParaRPr>
          </a:p>
          <a:p>
            <a:pPr marL="177800" marR="0" lvl="0" indent="-177800" algn="l" rtl="0">
              <a:lnSpc>
                <a:spcPct val="90000"/>
              </a:lnSpc>
              <a:spcBef>
                <a:spcPts val="800"/>
              </a:spcBef>
              <a:spcAft>
                <a:spcPts val="0"/>
              </a:spcAft>
              <a:buClr>
                <a:srgbClr val="000000"/>
              </a:buClr>
              <a:buSzPts val="2400"/>
              <a:buFont typeface="Arial" panose="020B0604020202020204"/>
              <a:buChar char="•"/>
            </a:pPr>
            <a:r>
              <a:rPr lang="en-US" sz="2400" b="0" i="0" u="none" strike="noStrike" cap="none">
                <a:solidFill>
                  <a:srgbClr val="000000"/>
                </a:solidFill>
                <a:latin typeface="Calibri"/>
                <a:ea typeface="Calibri"/>
                <a:cs typeface="Calibri"/>
                <a:sym typeface="Calibri"/>
              </a:rPr>
              <a:t>qSOFA score </a:t>
            </a:r>
            <a:endParaRPr sz="24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2400"/>
              <a:buFont typeface="Arial" panose="020B0604020202020204"/>
              <a:buChar char="•"/>
            </a:pPr>
            <a:r>
              <a:rPr lang="en-US" sz="2400" b="0" i="0" u="none" strike="noStrike" cap="none">
                <a:solidFill>
                  <a:srgbClr val="000000"/>
                </a:solidFill>
                <a:latin typeface="Calibri"/>
                <a:ea typeface="Calibri"/>
                <a:cs typeface="Calibri"/>
                <a:sym typeface="Calibri"/>
              </a:rPr>
              <a:t>2 eller flere = obs sepsis </a:t>
            </a:r>
            <a:endParaRPr sz="24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90000"/>
              </a:lnSpc>
              <a:spcBef>
                <a:spcPts val="400"/>
              </a:spcBef>
              <a:spcAft>
                <a:spcPts val="0"/>
              </a:spcAft>
              <a:buClr>
                <a:srgbClr val="000000"/>
              </a:buClr>
              <a:buSzPts val="2400"/>
              <a:buFont typeface="Arial" panose="020B0604020202020204"/>
              <a:buChar char="•"/>
            </a:pPr>
            <a:r>
              <a:rPr lang="en-US" sz="2400" b="0" i="0" u="none" strike="noStrike" cap="none">
                <a:solidFill>
                  <a:srgbClr val="000000"/>
                </a:solidFill>
                <a:latin typeface="Noto Sans Symbols" panose="020B0502040504020204"/>
                <a:ea typeface="Noto Sans Symbols" panose="020B0502040504020204"/>
                <a:cs typeface="Noto Sans Symbols" panose="020B0502040504020204"/>
                <a:sym typeface="Noto Sans Symbols" panose="020B0502040504020204"/>
              </a:rPr>
              <a:t>🡪</a:t>
            </a:r>
            <a:r>
              <a:rPr lang="en-US" sz="2400" b="0" i="0" u="none" strike="noStrike" cap="none">
                <a:solidFill>
                  <a:srgbClr val="000000"/>
                </a:solidFill>
                <a:latin typeface="Calibri"/>
                <a:ea typeface="Calibri"/>
                <a:cs typeface="Calibri"/>
                <a:sym typeface="Calibri"/>
              </a:rPr>
              <a:t> Læge! </a:t>
            </a:r>
            <a:endParaRPr sz="2400" b="0" i="0" u="none" strike="noStrike" cap="none">
              <a:latin typeface="Arial" panose="020B0604020202020204"/>
              <a:ea typeface="Arial" panose="020B0604020202020204"/>
              <a:cs typeface="Arial" panose="020B0604020202020204"/>
              <a:sym typeface="Arial" panose="020B0604020202020204"/>
            </a:endParaRPr>
          </a:p>
        </p:txBody>
      </p:sp>
      <p:sp>
        <p:nvSpPr>
          <p:cNvPr id="514" name="Google Shape;514;p63"/>
          <p:cNvSpPr/>
          <p:nvPr/>
        </p:nvSpPr>
        <p:spPr>
          <a:xfrm rot="10800000" flipH="1">
            <a:off x="-540" y="5143230"/>
            <a:ext cx="9144090" cy="3426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4472C4"/>
              </a:gs>
              <a:gs pos="100000">
                <a:srgbClr val="000000"/>
              </a:gs>
            </a:gsLst>
            <a:lin ang="2399891" scaled="0"/>
          </a:gradFill>
          <a:ln>
            <a:noFill/>
          </a:ln>
        </p:spPr>
      </p:sp>
      <p:sp>
        <p:nvSpPr>
          <p:cNvPr id="515" name="Google Shape;515;p63"/>
          <p:cNvSpPr/>
          <p:nvPr/>
        </p:nvSpPr>
        <p:spPr>
          <a:xfrm flipH="1">
            <a:off x="3028860" y="4800600"/>
            <a:ext cx="6114960" cy="342630"/>
          </a:xfrm>
          <a:custGeom>
            <a:avLst/>
            <a:gdLst/>
            <a:ahLst/>
            <a:cxnLst/>
            <a:rect l="l" t="t" r="r" b="b"/>
            <a:pathLst>
              <a:path w="21600" h="21600" extrusionOk="0">
                <a:moveTo>
                  <a:pt x="0" y="0"/>
                </a:moveTo>
                <a:lnTo>
                  <a:pt x="21600" y="0"/>
                </a:lnTo>
                <a:lnTo>
                  <a:pt x="21600" y="21600"/>
                </a:lnTo>
                <a:lnTo>
                  <a:pt x="0" y="21600"/>
                </a:lnTo>
                <a:close/>
              </a:path>
            </a:pathLst>
          </a:custGeom>
          <a:gradFill>
            <a:gsLst>
              <a:gs pos="0">
                <a:srgbClr val="000000"/>
              </a:gs>
              <a:gs pos="100000">
                <a:srgbClr val="2F5597"/>
              </a:gs>
            </a:gsLst>
            <a:lin ang="13800146" scaled="0"/>
          </a:gra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3">
                                            <p:txEl>
                                              <p:pRg st="0" end="0"/>
                                            </p:txEl>
                                          </p:spTgt>
                                        </p:tgtEl>
                                        <p:attrNameLst>
                                          <p:attrName>style.visibility</p:attrName>
                                        </p:attrNameLst>
                                      </p:cBhvr>
                                      <p:to>
                                        <p:strVal val="visible"/>
                                      </p:to>
                                    </p:set>
                                    <p:animEffect transition="in" filter="fade">
                                      <p:cBhvr>
                                        <p:cTn id="7" dur="1"/>
                                        <p:tgtEl>
                                          <p:spTgt spid="5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3">
                                            <p:txEl>
                                              <p:pRg st="1" end="1"/>
                                            </p:txEl>
                                          </p:spTgt>
                                        </p:tgtEl>
                                        <p:attrNameLst>
                                          <p:attrName>style.visibility</p:attrName>
                                        </p:attrNameLst>
                                      </p:cBhvr>
                                      <p:to>
                                        <p:strVal val="visible"/>
                                      </p:to>
                                    </p:set>
                                    <p:animEffect transition="in" filter="fade">
                                      <p:cBhvr>
                                        <p:cTn id="12" dur="1"/>
                                        <p:tgtEl>
                                          <p:spTgt spid="5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3">
                                            <p:txEl>
                                              <p:pRg st="2" end="2"/>
                                            </p:txEl>
                                          </p:spTgt>
                                        </p:tgtEl>
                                        <p:attrNameLst>
                                          <p:attrName>style.visibility</p:attrName>
                                        </p:attrNameLst>
                                      </p:cBhvr>
                                      <p:to>
                                        <p:strVal val="visible"/>
                                      </p:to>
                                    </p:set>
                                    <p:animEffect transition="in" filter="fade">
                                      <p:cBhvr>
                                        <p:cTn id="17" dur="1"/>
                                        <p:tgtEl>
                                          <p:spTgt spid="5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3">
                                            <p:txEl>
                                              <p:pRg st="3" end="3"/>
                                            </p:txEl>
                                          </p:spTgt>
                                        </p:tgtEl>
                                        <p:attrNameLst>
                                          <p:attrName>style.visibility</p:attrName>
                                        </p:attrNameLst>
                                      </p:cBhvr>
                                      <p:to>
                                        <p:strVal val="visible"/>
                                      </p:to>
                                    </p:set>
                                    <p:animEffect transition="in" filter="fade">
                                      <p:cBhvr>
                                        <p:cTn id="22" dur="1"/>
                                        <p:tgtEl>
                                          <p:spTgt spid="5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3">
                                            <p:txEl>
                                              <p:pRg st="4" end="4"/>
                                            </p:txEl>
                                          </p:spTgt>
                                        </p:tgtEl>
                                        <p:attrNameLst>
                                          <p:attrName>style.visibility</p:attrName>
                                        </p:attrNameLst>
                                      </p:cBhvr>
                                      <p:to>
                                        <p:strVal val="visible"/>
                                      </p:to>
                                    </p:set>
                                    <p:animEffect transition="in" filter="fade">
                                      <p:cBhvr>
                                        <p:cTn id="27" dur="1"/>
                                        <p:tgtEl>
                                          <p:spTgt spid="5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
                                        </p:tgtEl>
                                        <p:attrNameLst>
                                          <p:attrName>style.visibility</p:attrName>
                                        </p:attrNameLst>
                                      </p:cBhvr>
                                      <p:to>
                                        <p:strVal val="visible"/>
                                      </p:to>
                                    </p:set>
                                    <p:animEffect transition="in" filter="fade">
                                      <p:cBhvr>
                                        <p:cTn id="32" dur="1"/>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20" name="Shape 520"/>
        <p:cNvGrpSpPr/>
        <p:nvPr/>
      </p:nvGrpSpPr>
      <p:grpSpPr>
        <a:xfrm>
          <a:off x="0" y="0"/>
          <a:ext cx="0" cy="0"/>
          <a:chOff x="0" y="0"/>
          <a:chExt cx="0" cy="0"/>
        </a:xfrm>
      </p:grpSpPr>
      <p:sp>
        <p:nvSpPr>
          <p:cNvPr id="521" name="Google Shape;521;p64"/>
          <p:cNvSpPr/>
          <p:nvPr/>
        </p:nvSpPr>
        <p:spPr>
          <a:xfrm>
            <a:off x="0" y="0"/>
            <a:ext cx="9141660" cy="5143500"/>
          </a:xfrm>
          <a:custGeom>
            <a:avLst/>
            <a:gdLst/>
            <a:ahLst/>
            <a:cxnLst/>
            <a:rect l="l" t="t" r="r" b="b"/>
            <a:pathLst>
              <a:path w="21600" h="21600" extrusionOk="0">
                <a:moveTo>
                  <a:pt x="0" y="0"/>
                </a:moveTo>
                <a:lnTo>
                  <a:pt x="21600" y="0"/>
                </a:lnTo>
                <a:lnTo>
                  <a:pt x="21600" y="21600"/>
                </a:lnTo>
                <a:lnTo>
                  <a:pt x="0" y="21600"/>
                </a:lnTo>
                <a:close/>
              </a:path>
            </a:pathLst>
          </a:custGeom>
          <a:solidFill>
            <a:srgbClr val="FFFFFF"/>
          </a:solidFill>
          <a:ln>
            <a:noFill/>
          </a:ln>
        </p:spPr>
      </p:sp>
      <p:sp>
        <p:nvSpPr>
          <p:cNvPr id="522" name="Google Shape;522;p64"/>
          <p:cNvSpPr txBox="1"/>
          <p:nvPr/>
        </p:nvSpPr>
        <p:spPr>
          <a:xfrm>
            <a:off x="627480" y="341010"/>
            <a:ext cx="4501800" cy="11217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US" sz="3000" b="0" i="0" u="none" strike="noStrike" cap="none">
                <a:solidFill>
                  <a:srgbClr val="000000"/>
                </a:solidFill>
                <a:latin typeface="Calibri"/>
                <a:ea typeface="Calibri"/>
                <a:cs typeface="Calibri"/>
                <a:sym typeface="Calibri"/>
              </a:rPr>
              <a:t>HLR – kan i det? </a:t>
            </a:r>
            <a:endParaRPr sz="3000" b="0" i="0" u="none" strike="noStrike" cap="none">
              <a:latin typeface="Arial" panose="020B0604020202020204"/>
              <a:ea typeface="Arial" panose="020B0604020202020204"/>
              <a:cs typeface="Arial" panose="020B0604020202020204"/>
              <a:sym typeface="Arial" panose="020B0604020202020204"/>
            </a:endParaRPr>
          </a:p>
        </p:txBody>
      </p:sp>
      <p:sp>
        <p:nvSpPr>
          <p:cNvPr id="523" name="Google Shape;523;p64"/>
          <p:cNvSpPr txBox="1"/>
          <p:nvPr/>
        </p:nvSpPr>
        <p:spPr>
          <a:xfrm>
            <a:off x="627480" y="1602720"/>
            <a:ext cx="4501800" cy="3144000"/>
          </a:xfrm>
          <a:prstGeom prst="rect">
            <a:avLst/>
          </a:prstGeom>
          <a:noFill/>
          <a:ln>
            <a:noFill/>
          </a:ln>
        </p:spPr>
        <p:txBody>
          <a:bodyPr spcFirstLastPara="1" wrap="square" lIns="68575" tIns="34275" rIns="68575" bIns="34275" anchor="t" anchorCtr="0">
            <a:normAutofit lnSpcReduction="10000"/>
          </a:bodyPr>
          <a:lstStyle/>
          <a:p>
            <a:pPr marL="177800" marR="0" lvl="0" indent="-177800" algn="l" rtl="0">
              <a:lnSpc>
                <a:spcPct val="80000"/>
              </a:lnSpc>
              <a:spcBef>
                <a:spcPts val="0"/>
              </a:spcBef>
              <a:spcAft>
                <a:spcPts val="0"/>
              </a:spcAft>
              <a:buClr>
                <a:srgbClr val="000000"/>
              </a:buClr>
              <a:buSzPts val="1800"/>
              <a:buFont typeface="Arial" panose="020B0604020202020204"/>
              <a:buChar char="•"/>
            </a:pPr>
            <a:r>
              <a:rPr lang="en-US" sz="1800" b="1" i="0" u="none" strike="noStrike" cap="none">
                <a:solidFill>
                  <a:srgbClr val="FF0000"/>
                </a:solidFill>
                <a:latin typeface="Calibri"/>
                <a:ea typeface="Calibri"/>
                <a:cs typeface="Calibri"/>
                <a:sym typeface="Calibri"/>
              </a:rPr>
              <a:t>Basal genoplivning – det skal i kunne som sundhedsfaglige! </a:t>
            </a:r>
            <a:endParaRPr sz="1800" b="0" i="0" u="none" strike="noStrike" cap="none">
              <a:latin typeface="Arial" panose="020B0604020202020204"/>
              <a:ea typeface="Arial" panose="020B0604020202020204"/>
              <a:cs typeface="Arial" panose="020B0604020202020204"/>
              <a:sym typeface="Arial" panose="020B0604020202020204"/>
            </a:endParaRPr>
          </a:p>
          <a:p>
            <a:pPr marL="177800" marR="0" lvl="0" indent="-177800" algn="l" rtl="0">
              <a:lnSpc>
                <a:spcPct val="80000"/>
              </a:lnSpc>
              <a:spcBef>
                <a:spcPts val="800"/>
              </a:spcBef>
              <a:spcAft>
                <a:spcPts val="0"/>
              </a:spcAft>
              <a:buClr>
                <a:srgbClr val="000000"/>
              </a:buClr>
              <a:buSzPts val="1800"/>
              <a:buFont typeface="Arial" panose="020B0604020202020204"/>
              <a:buChar char="•"/>
            </a:pPr>
            <a:r>
              <a:rPr lang="en-US" sz="1800" b="1" i="0" u="none" strike="noStrike" cap="none">
                <a:solidFill>
                  <a:srgbClr val="000000"/>
                </a:solidFill>
                <a:latin typeface="Calibri"/>
                <a:ea typeface="Calibri"/>
                <a:cs typeface="Calibri"/>
                <a:sym typeface="Calibri"/>
              </a:rPr>
              <a:t>Konstatering af hjertestop?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8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Max 10 sek</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8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Bevidstløs + ingen/unormal respiration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8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Se-Føl-Lyt</a:t>
            </a:r>
            <a:endParaRPr sz="1800" b="0" i="0" u="none" strike="noStrike" cap="none">
              <a:latin typeface="Arial" panose="020B0604020202020204"/>
              <a:ea typeface="Arial" panose="020B0604020202020204"/>
              <a:cs typeface="Arial" panose="020B0604020202020204"/>
              <a:sym typeface="Arial" panose="020B0604020202020204"/>
            </a:endParaRPr>
          </a:p>
          <a:p>
            <a:pPr marL="177800" marR="0" lvl="0" indent="-177800" algn="l" rtl="0">
              <a:lnSpc>
                <a:spcPct val="80000"/>
              </a:lnSpc>
              <a:spcBef>
                <a:spcPts val="800"/>
              </a:spcBef>
              <a:spcAft>
                <a:spcPts val="0"/>
              </a:spcAft>
              <a:buClr>
                <a:srgbClr val="000000"/>
              </a:buClr>
              <a:buSzPts val="1800"/>
              <a:buFont typeface="Arial" panose="020B0604020202020204"/>
              <a:buChar char="•"/>
            </a:pPr>
            <a:r>
              <a:rPr lang="en-US" sz="1800" b="1" i="0" u="none" strike="noStrike" cap="none">
                <a:solidFill>
                  <a:srgbClr val="000000"/>
                </a:solidFill>
                <a:latin typeface="Calibri"/>
                <a:ea typeface="Calibri"/>
                <a:cs typeface="Calibri"/>
                <a:sym typeface="Calibri"/>
              </a:rPr>
              <a:t>Hvad gør du?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8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SH = alarm! Start HLR!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8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Civilt = Start HLR, råb om hjælp, ring 112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8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Hjertestarter? </a:t>
            </a:r>
            <a:endParaRPr sz="1800" b="0" i="0" u="none" strike="noStrike" cap="none">
              <a:latin typeface="Arial" panose="020B0604020202020204"/>
              <a:ea typeface="Arial" panose="020B0604020202020204"/>
              <a:cs typeface="Arial" panose="020B0604020202020204"/>
              <a:sym typeface="Arial" panose="020B0604020202020204"/>
            </a:endParaRPr>
          </a:p>
          <a:p>
            <a:pPr marL="520700" marR="0" lvl="1" indent="-177800" algn="l" rtl="0">
              <a:lnSpc>
                <a:spcPct val="80000"/>
              </a:lnSpc>
              <a:spcBef>
                <a:spcPts val="400"/>
              </a:spcBef>
              <a:spcAft>
                <a:spcPts val="0"/>
              </a:spcAft>
              <a:buClr>
                <a:srgbClr val="000000"/>
              </a:buClr>
              <a:buSzPts val="1800"/>
              <a:buFont typeface="Arial" panose="020B0604020202020204"/>
              <a:buChar char="•"/>
            </a:pPr>
            <a:r>
              <a:rPr lang="en-US" sz="1800" b="0" i="0" u="none" strike="noStrike" cap="none">
                <a:solidFill>
                  <a:srgbClr val="000000"/>
                </a:solidFill>
                <a:latin typeface="Calibri"/>
                <a:ea typeface="Calibri"/>
                <a:cs typeface="Calibri"/>
                <a:sym typeface="Calibri"/>
              </a:rPr>
              <a:t>30:2 </a:t>
            </a:r>
            <a:endParaRPr sz="1800" b="0" i="0" u="none" strike="noStrike" cap="none">
              <a:latin typeface="Arial" panose="020B0604020202020204"/>
              <a:ea typeface="Arial" panose="020B0604020202020204"/>
              <a:cs typeface="Arial" panose="020B0604020202020204"/>
              <a:sym typeface="Arial" panose="020B0604020202020204"/>
            </a:endParaRPr>
          </a:p>
          <a:p>
            <a:pPr marL="177800" marR="0" lvl="0" indent="-171450" algn="l" rtl="0">
              <a:lnSpc>
                <a:spcPct val="80000"/>
              </a:lnSpc>
              <a:spcBef>
                <a:spcPts val="800"/>
              </a:spcBef>
              <a:spcAft>
                <a:spcPts val="0"/>
              </a:spcAft>
              <a:buClr>
                <a:srgbClr val="000000"/>
              </a:buClr>
              <a:buSzPts val="1500"/>
              <a:buFont typeface="Arial" panose="020B0604020202020204"/>
              <a:buChar char="•"/>
            </a:pPr>
            <a:r>
              <a:rPr lang="en-US" sz="1500" b="0" i="0" u="none" strike="noStrike" cap="none">
                <a:solidFill>
                  <a:srgbClr val="000000"/>
                </a:solidFill>
                <a:latin typeface="Calibri"/>
                <a:ea typeface="Calibri"/>
                <a:cs typeface="Calibri"/>
                <a:sym typeface="Calibri"/>
              </a:rPr>
              <a:t> </a:t>
            </a:r>
            <a:endParaRPr sz="1500" b="0" i="0" u="none" strike="noStrike" cap="none">
              <a:latin typeface="Arial" panose="020B0604020202020204"/>
              <a:ea typeface="Arial" panose="020B0604020202020204"/>
              <a:cs typeface="Arial" panose="020B0604020202020204"/>
              <a:sym typeface="Arial" panose="020B0604020202020204"/>
            </a:endParaRPr>
          </a:p>
        </p:txBody>
      </p:sp>
      <p:pic>
        <p:nvPicPr>
          <p:cNvPr id="524" name="Google Shape;524;p64" descr="Behandlingsvejledning | Hjertestop"/>
          <p:cNvPicPr preferRelativeResize="0"/>
          <p:nvPr/>
        </p:nvPicPr>
        <p:blipFill rotWithShape="1">
          <a:blip r:embed="rId1"/>
          <a:srcRect r="5455"/>
          <a:stretch>
            <a:fillRect/>
          </a:stretch>
        </p:blipFill>
        <p:spPr>
          <a:xfrm>
            <a:off x="5129190" y="-583740"/>
            <a:ext cx="4012741" cy="55117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3">
                                            <p:txEl>
                                              <p:pRg st="0" end="0"/>
                                            </p:txEl>
                                          </p:spTgt>
                                        </p:tgtEl>
                                        <p:attrNameLst>
                                          <p:attrName>style.visibility</p:attrName>
                                        </p:attrNameLst>
                                      </p:cBhvr>
                                      <p:to>
                                        <p:strVal val="visible"/>
                                      </p:to>
                                    </p:set>
                                    <p:animEffect transition="in" filter="fade">
                                      <p:cBhvr>
                                        <p:cTn id="7" dur="1"/>
                                        <p:tgtEl>
                                          <p:spTgt spid="5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3">
                                            <p:txEl>
                                              <p:pRg st="1" end="1"/>
                                            </p:txEl>
                                          </p:spTgt>
                                        </p:tgtEl>
                                        <p:attrNameLst>
                                          <p:attrName>style.visibility</p:attrName>
                                        </p:attrNameLst>
                                      </p:cBhvr>
                                      <p:to>
                                        <p:strVal val="visible"/>
                                      </p:to>
                                    </p:set>
                                    <p:animEffect transition="in" filter="fade">
                                      <p:cBhvr>
                                        <p:cTn id="12" dur="1"/>
                                        <p:tgtEl>
                                          <p:spTgt spid="5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3">
                                            <p:txEl>
                                              <p:pRg st="2" end="2"/>
                                            </p:txEl>
                                          </p:spTgt>
                                        </p:tgtEl>
                                        <p:attrNameLst>
                                          <p:attrName>style.visibility</p:attrName>
                                        </p:attrNameLst>
                                      </p:cBhvr>
                                      <p:to>
                                        <p:strVal val="visible"/>
                                      </p:to>
                                    </p:set>
                                    <p:animEffect transition="in" filter="fade">
                                      <p:cBhvr>
                                        <p:cTn id="17" dur="1"/>
                                        <p:tgtEl>
                                          <p:spTgt spid="5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3">
                                            <p:txEl>
                                              <p:pRg st="3" end="3"/>
                                            </p:txEl>
                                          </p:spTgt>
                                        </p:tgtEl>
                                        <p:attrNameLst>
                                          <p:attrName>style.visibility</p:attrName>
                                        </p:attrNameLst>
                                      </p:cBhvr>
                                      <p:to>
                                        <p:strVal val="visible"/>
                                      </p:to>
                                    </p:set>
                                    <p:animEffect transition="in" filter="fade">
                                      <p:cBhvr>
                                        <p:cTn id="22" dur="1"/>
                                        <p:tgtEl>
                                          <p:spTgt spid="5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3">
                                            <p:txEl>
                                              <p:pRg st="4" end="4"/>
                                            </p:txEl>
                                          </p:spTgt>
                                        </p:tgtEl>
                                        <p:attrNameLst>
                                          <p:attrName>style.visibility</p:attrName>
                                        </p:attrNameLst>
                                      </p:cBhvr>
                                      <p:to>
                                        <p:strVal val="visible"/>
                                      </p:to>
                                    </p:set>
                                    <p:animEffect transition="in" filter="fade">
                                      <p:cBhvr>
                                        <p:cTn id="27" dur="1"/>
                                        <p:tgtEl>
                                          <p:spTgt spid="5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3">
                                            <p:txEl>
                                              <p:pRg st="5" end="5"/>
                                            </p:txEl>
                                          </p:spTgt>
                                        </p:tgtEl>
                                        <p:attrNameLst>
                                          <p:attrName>style.visibility</p:attrName>
                                        </p:attrNameLst>
                                      </p:cBhvr>
                                      <p:to>
                                        <p:strVal val="visible"/>
                                      </p:to>
                                    </p:set>
                                    <p:animEffect transition="in" filter="fade">
                                      <p:cBhvr>
                                        <p:cTn id="32" dur="1"/>
                                        <p:tgtEl>
                                          <p:spTgt spid="5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3">
                                            <p:txEl>
                                              <p:pRg st="6" end="6"/>
                                            </p:txEl>
                                          </p:spTgt>
                                        </p:tgtEl>
                                        <p:attrNameLst>
                                          <p:attrName>style.visibility</p:attrName>
                                        </p:attrNameLst>
                                      </p:cBhvr>
                                      <p:to>
                                        <p:strVal val="visible"/>
                                      </p:to>
                                    </p:set>
                                    <p:animEffect transition="in" filter="fade">
                                      <p:cBhvr>
                                        <p:cTn id="37" dur="1"/>
                                        <p:tgtEl>
                                          <p:spTgt spid="5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3">
                                            <p:txEl>
                                              <p:pRg st="7" end="7"/>
                                            </p:txEl>
                                          </p:spTgt>
                                        </p:tgtEl>
                                        <p:attrNameLst>
                                          <p:attrName>style.visibility</p:attrName>
                                        </p:attrNameLst>
                                      </p:cBhvr>
                                      <p:to>
                                        <p:strVal val="visible"/>
                                      </p:to>
                                    </p:set>
                                    <p:animEffect transition="in" filter="fade">
                                      <p:cBhvr>
                                        <p:cTn id="42" dur="1"/>
                                        <p:tgtEl>
                                          <p:spTgt spid="5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23">
                                            <p:txEl>
                                              <p:pRg st="8" end="8"/>
                                            </p:txEl>
                                          </p:spTgt>
                                        </p:tgtEl>
                                        <p:attrNameLst>
                                          <p:attrName>style.visibility</p:attrName>
                                        </p:attrNameLst>
                                      </p:cBhvr>
                                      <p:to>
                                        <p:strVal val="visible"/>
                                      </p:to>
                                    </p:set>
                                    <p:animEffect transition="in" filter="fade">
                                      <p:cBhvr>
                                        <p:cTn id="47" dur="1"/>
                                        <p:tgtEl>
                                          <p:spTgt spid="5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23">
                                            <p:txEl>
                                              <p:pRg st="9" end="9"/>
                                            </p:txEl>
                                          </p:spTgt>
                                        </p:tgtEl>
                                        <p:attrNameLst>
                                          <p:attrName>style.visibility</p:attrName>
                                        </p:attrNameLst>
                                      </p:cBhvr>
                                      <p:to>
                                        <p:strVal val="visible"/>
                                      </p:to>
                                    </p:set>
                                    <p:animEffect transition="in" filter="fade">
                                      <p:cBhvr>
                                        <p:cTn id="52" dur="1"/>
                                        <p:tgtEl>
                                          <p:spTgt spid="52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23">
                                            <p:txEl>
                                              <p:pRg st="10" end="10"/>
                                            </p:txEl>
                                          </p:spTgt>
                                        </p:tgtEl>
                                        <p:attrNameLst>
                                          <p:attrName>style.visibility</p:attrName>
                                        </p:attrNameLst>
                                      </p:cBhvr>
                                      <p:to>
                                        <p:strVal val="visible"/>
                                      </p:to>
                                    </p:set>
                                    <p:animEffect transition="in" filter="fade">
                                      <p:cBhvr>
                                        <p:cTn id="57" dur="1"/>
                                        <p:tgtEl>
                                          <p:spTgt spid="523">
                                            <p:txEl>
                                              <p:pRg st="10" end="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29" name="Shape 529"/>
        <p:cNvGrpSpPr/>
        <p:nvPr/>
      </p:nvGrpSpPr>
      <p:grpSpPr>
        <a:xfrm>
          <a:off x="0" y="0"/>
          <a:ext cx="0" cy="0"/>
          <a:chOff x="0" y="0"/>
          <a:chExt cx="0" cy="0"/>
        </a:xfrm>
      </p:grpSpPr>
      <p:sp>
        <p:nvSpPr>
          <p:cNvPr id="530" name="Google Shape;530;p65"/>
          <p:cNvSpPr txBox="1"/>
          <p:nvPr/>
        </p:nvSpPr>
        <p:spPr>
          <a:xfrm>
            <a:off x="628560" y="0"/>
            <a:ext cx="7886700" cy="994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None/>
            </a:pPr>
            <a:r>
              <a:rPr lang="en-US" sz="3300" b="0" i="0" u="none" strike="noStrike" cap="none">
                <a:solidFill>
                  <a:srgbClr val="000000"/>
                </a:solidFill>
                <a:latin typeface="Calibri"/>
                <a:ea typeface="Calibri"/>
                <a:cs typeface="Calibri"/>
                <a:sym typeface="Calibri"/>
              </a:rPr>
              <a:t>Eksempler på akutte tilstande</a:t>
            </a:r>
            <a:endParaRPr sz="3300" b="0" i="0" u="none" strike="noStrike" cap="none">
              <a:latin typeface="Arial" panose="020B0604020202020204"/>
              <a:ea typeface="Arial" panose="020B0604020202020204"/>
              <a:cs typeface="Arial" panose="020B0604020202020204"/>
              <a:sym typeface="Arial" panose="020B0604020202020204"/>
            </a:endParaRPr>
          </a:p>
        </p:txBody>
      </p:sp>
      <p:graphicFrame>
        <p:nvGraphicFramePr>
          <p:cNvPr id="531" name="Google Shape;531;p65"/>
          <p:cNvGraphicFramePr/>
          <p:nvPr/>
        </p:nvGraphicFramePr>
        <p:xfrm>
          <a:off x="692820" y="864270"/>
          <a:ext cx="6715450" cy="4135650"/>
        </p:xfrm>
        <a:graphic>
          <a:graphicData uri="http://schemas.openxmlformats.org/drawingml/2006/table">
            <a:tbl>
              <a:tblPr>
                <a:noFill/>
                <a:tableStyleId>{54C72384-EFCD-48E8-B5A4-05AD958339C2}</a:tableStyleId>
              </a:tblPr>
              <a:tblGrid>
                <a:gridCol w="1388350"/>
                <a:gridCol w="1746350"/>
                <a:gridCol w="1884600"/>
                <a:gridCol w="1696150"/>
              </a:tblGrid>
              <a:tr h="222750">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Arial" panose="020B0604020202020204"/>
                          <a:ea typeface="Arial" panose="020B0604020202020204"/>
                          <a:cs typeface="Arial" panose="020B0604020202020204"/>
                          <a:sym typeface="Arial" panose="020B0604020202020204"/>
                        </a:rPr>
                        <a:t>Diagnose</a:t>
                      </a:r>
                      <a:endParaRPr sz="1100" b="0" u="none" strike="noStrike" cap="none">
                        <a:latin typeface="Arial" panose="020B0604020202020204"/>
                        <a:ea typeface="Arial" panose="020B0604020202020204"/>
                        <a:cs typeface="Arial" panose="020B0604020202020204"/>
                        <a:sym typeface="Arial" panose="020B06040202020202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1" u="none" strike="noStrike" cap="none">
                          <a:solidFill>
                            <a:srgbClr val="FFFFFF"/>
                          </a:solidFill>
                          <a:latin typeface="Arial" panose="020B0604020202020204"/>
                          <a:ea typeface="Arial" panose="020B0604020202020204"/>
                          <a:cs typeface="Arial" panose="020B0604020202020204"/>
                          <a:sym typeface="Arial" panose="020B0604020202020204"/>
                        </a:rPr>
                        <a:t>Udløsende årsag fx</a:t>
                      </a:r>
                      <a:endParaRPr sz="1100" b="1" u="none" strike="noStrike" cap="none">
                        <a:solidFill>
                          <a:srgbClr val="FFFFFF"/>
                        </a:solidFill>
                        <a:latin typeface="Arial" panose="020B0604020202020204"/>
                        <a:ea typeface="Arial" panose="020B0604020202020204"/>
                        <a:cs typeface="Arial" panose="020B0604020202020204"/>
                        <a:sym typeface="Arial" panose="020B06040202020202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1" u="none" strike="noStrike" cap="none">
                          <a:solidFill>
                            <a:srgbClr val="FFFFFF"/>
                          </a:solidFill>
                          <a:latin typeface="Arial" panose="020B0604020202020204"/>
                          <a:ea typeface="Arial" panose="020B0604020202020204"/>
                          <a:cs typeface="Arial" panose="020B0604020202020204"/>
                          <a:sym typeface="Arial" panose="020B0604020202020204"/>
                        </a:rPr>
                        <a:t>Symptomer</a:t>
                      </a:r>
                      <a:endParaRPr sz="1100" b="1" u="none" strike="noStrike" cap="none">
                        <a:solidFill>
                          <a:srgbClr val="FFFFFF"/>
                        </a:solidFill>
                        <a:latin typeface="Arial" panose="020B0604020202020204"/>
                        <a:ea typeface="Arial" panose="020B0604020202020204"/>
                        <a:cs typeface="Arial" panose="020B0604020202020204"/>
                        <a:sym typeface="Arial" panose="020B06040202020202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1" u="none" strike="noStrike" cap="none">
                          <a:solidFill>
                            <a:srgbClr val="FFFFFF"/>
                          </a:solidFill>
                          <a:latin typeface="Arial" panose="020B0604020202020204"/>
                          <a:ea typeface="Arial" panose="020B0604020202020204"/>
                          <a:cs typeface="Arial" panose="020B0604020202020204"/>
                          <a:sym typeface="Arial" panose="020B0604020202020204"/>
                        </a:rPr>
                        <a:t>Du skal gøre NU</a:t>
                      </a:r>
                      <a:endParaRPr sz="1100" b="1" u="none" strike="noStrike" cap="none">
                        <a:solidFill>
                          <a:srgbClr val="FFFFFF"/>
                        </a:solidFill>
                        <a:latin typeface="Arial" panose="020B0604020202020204"/>
                        <a:ea typeface="Arial" panose="020B0604020202020204"/>
                        <a:cs typeface="Arial" panose="020B0604020202020204"/>
                        <a:sym typeface="Arial" panose="020B0604020202020204"/>
                      </a:endParaRPr>
                    </a:p>
                  </a:txBody>
                  <a:tcPr marL="68600" marR="68600" marT="34300" marB="34300">
                    <a:solidFill>
                      <a:srgbClr val="4472C4"/>
                    </a:solidFill>
                  </a:tcPr>
                </a:tc>
              </a:tr>
              <a:tr h="871300">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Respirationssvigt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Astma/KOL i exa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Lungeemboli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Lungeødem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Pneumothorax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Fremmedlegeme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Akut dyspnø</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Rallende vejrtrækning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Stridor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Akutte inspiratoriske smerter</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Indtrækninger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Ring 112!</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Hold hovedet højt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Fjern evt. fremmedlegeme</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Bliv hos patienten</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r>
              <a:tr h="871300">
                <a:tc>
                  <a:txBody>
                    <a:bodyPr/>
                    <a:lstStyle/>
                    <a:p>
                      <a:pPr marL="0" marR="0" lvl="0" indent="0" algn="l" rtl="0">
                        <a:lnSpc>
                          <a:spcPct val="100000"/>
                        </a:lnSpc>
                        <a:spcBef>
                          <a:spcPts val="0"/>
                        </a:spcBef>
                        <a:spcAft>
                          <a:spcPts val="0"/>
                        </a:spcAft>
                        <a:buNone/>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Hjertestop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None/>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Obs AMI</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Blodprop</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Respirationssvigt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Arytmi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Forgiftning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Bevidstløshed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Ingen/unormal vejrtrækning</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Akutte svære brystsmerter</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Ring 112!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Start HLR!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Ring 112!</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r>
              <a:tr h="871300">
                <a:tc>
                  <a:txBody>
                    <a:bodyPr/>
                    <a:lstStyle/>
                    <a:p>
                      <a:pPr marL="0" marR="0" lvl="0" indent="0" algn="l" rtl="0">
                        <a:lnSpc>
                          <a:spcPct val="100000"/>
                        </a:lnSpc>
                        <a:spcBef>
                          <a:spcPts val="0"/>
                        </a:spcBef>
                        <a:spcAft>
                          <a:spcPts val="0"/>
                        </a:spcAft>
                        <a:buNone/>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Shock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Hypovolæmi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Kardiogent</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Anafylaktisk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Septisk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Obstruktivt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Bleg/cyanotisk</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Klamtsvedende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Lavt BT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Evt. urticaria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Ring 112!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Elever ben</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Kig efter epipen og stik!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r>
              <a:tr h="589150">
                <a:tc>
                  <a:txBody>
                    <a:bodyPr/>
                    <a:lstStyle/>
                    <a:p>
                      <a:pPr marL="0" marR="0" lvl="0" indent="0" algn="l" rtl="0">
                        <a:lnSpc>
                          <a:spcPct val="100000"/>
                        </a:lnSpc>
                        <a:spcBef>
                          <a:spcPts val="0"/>
                        </a:spcBef>
                        <a:spcAft>
                          <a:spcPts val="0"/>
                        </a:spcAft>
                        <a:buNone/>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Akut abdomen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Ileus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GI blødning</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Appendicit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Evt. peritoneal reaktion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Blødning/melæna/opkast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Alment påvirket, evt. feber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Ring 112!</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r>
              <a:tr h="709850">
                <a:tc>
                  <a:txBody>
                    <a:bodyPr/>
                    <a:lstStyle/>
                    <a:p>
                      <a:pPr marL="0" marR="0" lvl="0" indent="0" algn="l" rtl="0">
                        <a:lnSpc>
                          <a:spcPct val="100000"/>
                        </a:lnSpc>
                        <a:spcBef>
                          <a:spcPts val="0"/>
                        </a:spcBef>
                        <a:spcAft>
                          <a:spcPts val="0"/>
                        </a:spcAft>
                        <a:buNone/>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Akut neurologi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Apoplexi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Neuroinfektion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Hypoglykæmi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Ketoacidose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Neurologiske udfald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Bevidstløshed/påvirket bevidsthedsniveau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Foetor ex ore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c>
                  <a:txBody>
                    <a:bodyPr/>
                    <a:lstStyle/>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Ring 112!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Tjek pupiller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Hold hovedet eleveret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p>
                      <a:pPr marL="165100" marR="0" lvl="0" indent="-171450" algn="l" rtl="0">
                        <a:spcBef>
                          <a:spcPts val="0"/>
                        </a:spcBef>
                        <a:spcAft>
                          <a:spcPts val="0"/>
                        </a:spcAft>
                        <a:buClr>
                          <a:srgbClr val="000000"/>
                        </a:buClr>
                        <a:buSzPts val="500"/>
                        <a:buFont typeface="Noto Sans Symbols" panose="020B0502040504020204"/>
                        <a:buChar char="●"/>
                      </a:pPr>
                      <a:r>
                        <a:rPr lang="en-US" sz="1100" b="0" u="none" strike="noStrike" cap="none">
                          <a:latin typeface="Times New Roman" panose="02020603050405020304"/>
                          <a:ea typeface="Times New Roman" panose="02020603050405020304"/>
                          <a:cs typeface="Times New Roman" panose="02020603050405020304"/>
                          <a:sym typeface="Times New Roman" panose="02020603050405020304"/>
                        </a:rPr>
                        <a:t>Evt. glucagon-pen </a:t>
                      </a:r>
                      <a:endParaRPr sz="1100" b="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68600" marR="68600" marT="34300" marB="34300">
                    <a:solidFill>
                      <a:srgbClr val="4472C4"/>
                    </a:solidFill>
                  </a:tcPr>
                </a:tc>
              </a:tr>
            </a:tbl>
          </a:graphicData>
        </a:graphic>
      </p:graphicFrame>
      <p:sp>
        <p:nvSpPr>
          <p:cNvPr id="532" name="Google Shape;532;p65"/>
          <p:cNvSpPr txBox="1"/>
          <p:nvPr/>
        </p:nvSpPr>
        <p:spPr>
          <a:xfrm rot="1408571">
            <a:off x="6704482" y="2407822"/>
            <a:ext cx="2357871" cy="900352"/>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US" sz="5400" b="1" i="0" u="none" strike="noStrike" cap="none">
                <a:solidFill>
                  <a:srgbClr val="FF0000"/>
                </a:solidFill>
                <a:latin typeface="Calibri"/>
                <a:ea typeface="Calibri"/>
                <a:cs typeface="Calibri"/>
                <a:sym typeface="Calibri"/>
              </a:rPr>
              <a:t>Vigtigt!</a:t>
            </a:r>
            <a:endParaRPr sz="54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animEffect transition="in" filter="fade">
                                      <p:cBhvr>
                                        <p:cTn id="7" dur="1"/>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536" name="Shape 536"/>
        <p:cNvGrpSpPr/>
        <p:nvPr/>
      </p:nvGrpSpPr>
      <p:grpSpPr>
        <a:xfrm>
          <a:off x="0" y="0"/>
          <a:ext cx="0" cy="0"/>
          <a:chOff x="0" y="0"/>
          <a:chExt cx="0" cy="0"/>
        </a:xfrm>
      </p:grpSpPr>
      <p:sp>
        <p:nvSpPr>
          <p:cNvPr id="537" name="Google Shape;537;p66"/>
          <p:cNvSpPr txBox="1"/>
          <p:nvPr/>
        </p:nvSpPr>
        <p:spPr>
          <a:xfrm>
            <a:off x="628560" y="1787670"/>
            <a:ext cx="7886700" cy="1407300"/>
          </a:xfrm>
          <a:prstGeom prst="rect">
            <a:avLst/>
          </a:prstGeom>
          <a:noFill/>
          <a:ln>
            <a:noFill/>
          </a:ln>
        </p:spPr>
        <p:txBody>
          <a:bodyPr spcFirstLastPara="1" wrap="square" lIns="68575" tIns="34275" rIns="68575" bIns="34275" anchor="ctr" anchorCtr="1">
            <a:normAutofit/>
          </a:bodyPr>
          <a:lstStyle/>
          <a:p>
            <a:pPr marL="0" marR="0" lvl="0" indent="0" algn="ctr" rtl="0">
              <a:lnSpc>
                <a:spcPct val="90000"/>
              </a:lnSpc>
              <a:spcBef>
                <a:spcPts val="0"/>
              </a:spcBef>
              <a:spcAft>
                <a:spcPts val="0"/>
              </a:spcAft>
              <a:buNone/>
            </a:pPr>
            <a:r>
              <a:rPr lang="en-US" sz="9300" b="1" i="0" u="none" strike="noStrike" cap="none">
                <a:solidFill>
                  <a:srgbClr val="002060"/>
                </a:solidFill>
                <a:latin typeface="Calibri"/>
                <a:ea typeface="Calibri"/>
                <a:cs typeface="Calibri"/>
                <a:sym typeface="Calibri"/>
              </a:rPr>
              <a:t>Quiz </a:t>
            </a:r>
            <a:r>
              <a:rPr lang="en-US" sz="9300" b="1" i="0" u="none" strike="noStrike" cap="none">
                <a:solidFill>
                  <a:srgbClr val="002060"/>
                </a:solidFill>
                <a:latin typeface="Noto Sans Symbols" panose="020B0502040504020204"/>
                <a:ea typeface="Noto Sans Symbols" panose="020B0502040504020204"/>
                <a:cs typeface="Noto Sans Symbols" panose="020B0502040504020204"/>
                <a:sym typeface="Noto Sans Symbols" panose="020B0502040504020204"/>
              </a:rPr>
              <a:t>☺</a:t>
            </a:r>
            <a:r>
              <a:rPr lang="en-US" sz="9300" b="1" i="0" u="none" strike="noStrike" cap="none">
                <a:solidFill>
                  <a:srgbClr val="002060"/>
                </a:solidFill>
                <a:latin typeface="Calibri"/>
                <a:ea typeface="Calibri"/>
                <a:cs typeface="Calibri"/>
                <a:sym typeface="Calibri"/>
              </a:rPr>
              <a:t> </a:t>
            </a:r>
            <a:endParaRPr sz="9300" b="0" i="0" u="none" strike="noStrike" cap="none">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20407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4</a:t>
            </a:r>
            <a:r>
              <a:rPr lang="en-US" sz="3200"/>
              <a:t>. Undervisningen</a:t>
            </a:r>
            <a:endParaRPr sz="3200"/>
          </a:p>
        </p:txBody>
      </p:sp>
      <p:pic>
        <p:nvPicPr>
          <p:cNvPr id="113" name="Google Shape;113;p19"/>
          <p:cNvPicPr preferRelativeResize="0"/>
          <p:nvPr/>
        </p:nvPicPr>
        <p:blipFill rotWithShape="1">
          <a:blip r:embed="rId1"/>
          <a:srcRect r="37449" b="17620"/>
          <a:stretch>
            <a:fillRect/>
          </a:stretch>
        </p:blipFill>
        <p:spPr>
          <a:xfrm>
            <a:off x="3434175" y="937950"/>
            <a:ext cx="5355174" cy="3494551"/>
          </a:xfrm>
          <a:prstGeom prst="rect">
            <a:avLst/>
          </a:prstGeom>
          <a:noFill/>
          <a:ln>
            <a:noFill/>
          </a:ln>
        </p:spPr>
      </p:pic>
      <p:sp>
        <p:nvSpPr>
          <p:cNvPr id="114" name="Google Shape;114;p19"/>
          <p:cNvSpPr txBox="1"/>
          <p:nvPr/>
        </p:nvSpPr>
        <p:spPr>
          <a:xfrm>
            <a:off x="204075" y="816925"/>
            <a:ext cx="2889600" cy="40998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lt2"/>
              </a:buClr>
              <a:buSzPts val="1600"/>
              <a:buFont typeface="Roboto"/>
              <a:buChar char="●"/>
            </a:pPr>
            <a:r>
              <a:rPr lang="en-US" sz="1600">
                <a:solidFill>
                  <a:schemeClr val="lt2"/>
                </a:solidFill>
                <a:latin typeface="Roboto"/>
                <a:ea typeface="Roboto"/>
                <a:cs typeface="Roboto"/>
                <a:sym typeface="Roboto"/>
              </a:rPr>
              <a:t>8 lektioner á 4 timer</a:t>
            </a:r>
            <a:endParaRPr sz="1600">
              <a:solidFill>
                <a:schemeClr val="lt2"/>
              </a:solidFill>
              <a:latin typeface="Roboto"/>
              <a:ea typeface="Roboto"/>
              <a:cs typeface="Roboto"/>
              <a:sym typeface="Roboto"/>
            </a:endParaRPr>
          </a:p>
          <a:p>
            <a:pPr marL="457200" lvl="0" indent="-330200" algn="l" rtl="0">
              <a:lnSpc>
                <a:spcPct val="150000"/>
              </a:lnSpc>
              <a:spcBef>
                <a:spcPts val="0"/>
              </a:spcBef>
              <a:spcAft>
                <a:spcPts val="0"/>
              </a:spcAft>
              <a:buClr>
                <a:schemeClr val="lt2"/>
              </a:buClr>
              <a:buSzPts val="1600"/>
              <a:buFont typeface="Roboto"/>
              <a:buChar char="●"/>
            </a:pPr>
            <a:r>
              <a:rPr lang="en-US" sz="1600">
                <a:solidFill>
                  <a:schemeClr val="lt2"/>
                </a:solidFill>
                <a:latin typeface="Roboto"/>
                <a:ea typeface="Roboto"/>
                <a:cs typeface="Roboto"/>
                <a:sym typeface="Roboto"/>
              </a:rPr>
              <a:t>Syg første gang. </a:t>
            </a:r>
            <a:endParaRPr sz="1600">
              <a:solidFill>
                <a:schemeClr val="lt2"/>
              </a:solidFill>
              <a:latin typeface="Roboto"/>
              <a:ea typeface="Roboto"/>
              <a:cs typeface="Roboto"/>
              <a:sym typeface="Roboto"/>
            </a:endParaRPr>
          </a:p>
          <a:p>
            <a:pPr marL="457200" lvl="0" indent="-330200" algn="l" rtl="0">
              <a:lnSpc>
                <a:spcPct val="150000"/>
              </a:lnSpc>
              <a:spcBef>
                <a:spcPts val="0"/>
              </a:spcBef>
              <a:spcAft>
                <a:spcPts val="0"/>
              </a:spcAft>
              <a:buClr>
                <a:schemeClr val="lt2"/>
              </a:buClr>
              <a:buSzPts val="1600"/>
              <a:buFont typeface="Roboto"/>
              <a:buChar char="●"/>
            </a:pPr>
            <a:r>
              <a:rPr lang="en-US" sz="1600">
                <a:solidFill>
                  <a:schemeClr val="lt2"/>
                </a:solidFill>
                <a:latin typeface="Roboto"/>
                <a:ea typeface="Roboto"/>
                <a:cs typeface="Roboto"/>
                <a:sym typeface="Roboto"/>
              </a:rPr>
              <a:t>Lektion 1 i dag</a:t>
            </a:r>
            <a:endParaRPr sz="1600">
              <a:solidFill>
                <a:schemeClr val="lt2"/>
              </a:solidFill>
              <a:latin typeface="Roboto"/>
              <a:ea typeface="Roboto"/>
              <a:cs typeface="Roboto"/>
              <a:sym typeface="Roboto"/>
            </a:endParaRPr>
          </a:p>
          <a:p>
            <a:pPr marL="457200" lvl="0" indent="-330200" algn="l" rtl="0">
              <a:lnSpc>
                <a:spcPct val="150000"/>
              </a:lnSpc>
              <a:spcBef>
                <a:spcPts val="0"/>
              </a:spcBef>
              <a:spcAft>
                <a:spcPts val="0"/>
              </a:spcAft>
              <a:buClr>
                <a:schemeClr val="lt2"/>
              </a:buClr>
              <a:buSzPts val="1600"/>
              <a:buFont typeface="Roboto"/>
              <a:buChar char="●"/>
            </a:pPr>
            <a:r>
              <a:rPr lang="en-US" sz="1600">
                <a:solidFill>
                  <a:schemeClr val="lt2"/>
                </a:solidFill>
                <a:latin typeface="Roboto"/>
                <a:ea typeface="Roboto"/>
                <a:cs typeface="Roboto"/>
                <a:sym typeface="Roboto"/>
              </a:rPr>
              <a:t>Lektion 2 indlagt:</a:t>
            </a:r>
            <a:endParaRPr sz="1600">
              <a:solidFill>
                <a:schemeClr val="lt2"/>
              </a:solidFill>
              <a:latin typeface="Roboto"/>
              <a:ea typeface="Roboto"/>
              <a:cs typeface="Roboto"/>
              <a:sym typeface="Roboto"/>
            </a:endParaRPr>
          </a:p>
          <a:p>
            <a:pPr marL="989965" lvl="1" indent="-330200" algn="l" rtl="0">
              <a:lnSpc>
                <a:spcPct val="150000"/>
              </a:lnSpc>
              <a:spcBef>
                <a:spcPts val="0"/>
              </a:spcBef>
              <a:spcAft>
                <a:spcPts val="0"/>
              </a:spcAft>
              <a:buClr>
                <a:schemeClr val="lt2"/>
              </a:buClr>
              <a:buSzPts val="1600"/>
              <a:buFont typeface="Roboto"/>
              <a:buChar char="○"/>
            </a:pPr>
            <a:r>
              <a:rPr lang="en-US" sz="1600">
                <a:solidFill>
                  <a:schemeClr val="lt2"/>
                </a:solidFill>
                <a:latin typeface="Roboto"/>
                <a:ea typeface="Roboto"/>
                <a:cs typeface="Roboto"/>
                <a:sym typeface="Roboto"/>
              </a:rPr>
              <a:t>10. oktober</a:t>
            </a:r>
            <a:endParaRPr sz="1600">
              <a:solidFill>
                <a:schemeClr val="lt2"/>
              </a:solidFill>
              <a:latin typeface="Roboto"/>
              <a:ea typeface="Roboto"/>
              <a:cs typeface="Roboto"/>
              <a:sym typeface="Roboto"/>
            </a:endParaRPr>
          </a:p>
          <a:p>
            <a:pPr marL="989965" lvl="1" indent="-330200" algn="l" rtl="0">
              <a:lnSpc>
                <a:spcPct val="150000"/>
              </a:lnSpc>
              <a:spcBef>
                <a:spcPts val="0"/>
              </a:spcBef>
              <a:spcAft>
                <a:spcPts val="0"/>
              </a:spcAft>
              <a:buClr>
                <a:schemeClr val="lt2"/>
              </a:buClr>
              <a:buSzPts val="1600"/>
              <a:buFont typeface="Roboto"/>
              <a:buChar char="○"/>
            </a:pPr>
            <a:r>
              <a:rPr lang="en-US" sz="1600">
                <a:solidFill>
                  <a:schemeClr val="lt2"/>
                </a:solidFill>
                <a:latin typeface="Roboto"/>
                <a:ea typeface="Roboto"/>
                <a:cs typeface="Roboto"/>
                <a:sym typeface="Roboto"/>
              </a:rPr>
              <a:t>12.45-16.30</a:t>
            </a:r>
            <a:endParaRPr sz="1600">
              <a:solidFill>
                <a:schemeClr val="lt2"/>
              </a:solidFill>
              <a:latin typeface="Roboto"/>
              <a:ea typeface="Roboto"/>
              <a:cs typeface="Roboto"/>
              <a:sym typeface="Roboto"/>
            </a:endParaRPr>
          </a:p>
          <a:p>
            <a:pPr marL="989965" lvl="1" indent="-330200" algn="l" rtl="0">
              <a:lnSpc>
                <a:spcPct val="150000"/>
              </a:lnSpc>
              <a:spcBef>
                <a:spcPts val="0"/>
              </a:spcBef>
              <a:spcAft>
                <a:spcPts val="0"/>
              </a:spcAft>
              <a:buClr>
                <a:schemeClr val="lt2"/>
              </a:buClr>
              <a:buSzPts val="1600"/>
              <a:buFont typeface="Roboto"/>
              <a:buChar char="○"/>
            </a:pPr>
            <a:r>
              <a:rPr lang="en-US" sz="1600">
                <a:solidFill>
                  <a:schemeClr val="lt2"/>
                </a:solidFill>
                <a:latin typeface="Roboto"/>
                <a:ea typeface="Roboto"/>
                <a:cs typeface="Roboto"/>
                <a:sym typeface="Roboto"/>
              </a:rPr>
              <a:t>Lokale A.242</a:t>
            </a:r>
            <a:endParaRPr sz="1600">
              <a:solidFill>
                <a:schemeClr val="lt2"/>
              </a:solidFill>
              <a:latin typeface="Roboto"/>
              <a:ea typeface="Roboto"/>
              <a:cs typeface="Roboto"/>
              <a:sym typeface="Roboto"/>
            </a:endParaRPr>
          </a:p>
          <a:p>
            <a:pPr marL="457200" lvl="0" indent="-330200" algn="l" rtl="0">
              <a:lnSpc>
                <a:spcPct val="150000"/>
              </a:lnSpc>
              <a:spcBef>
                <a:spcPts val="0"/>
              </a:spcBef>
              <a:spcAft>
                <a:spcPts val="0"/>
              </a:spcAft>
              <a:buClr>
                <a:schemeClr val="lt2"/>
              </a:buClr>
              <a:buSzPts val="1600"/>
              <a:buFont typeface="Roboto"/>
              <a:buChar char="●"/>
            </a:pPr>
            <a:r>
              <a:rPr lang="en-US" sz="1600">
                <a:solidFill>
                  <a:schemeClr val="lt2"/>
                </a:solidFill>
                <a:latin typeface="Roboto"/>
                <a:ea typeface="Roboto"/>
                <a:cs typeface="Roboto"/>
                <a:sym typeface="Roboto"/>
              </a:rPr>
              <a:t>Derefter som i skemaet.</a:t>
            </a:r>
            <a:endParaRPr sz="16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25702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4. Undervisningen</a:t>
            </a:r>
            <a:endParaRPr sz="3200"/>
          </a:p>
        </p:txBody>
      </p:sp>
      <p:pic>
        <p:nvPicPr>
          <p:cNvPr id="120" name="Google Shape;120;p20"/>
          <p:cNvPicPr preferRelativeResize="0"/>
          <p:nvPr/>
        </p:nvPicPr>
        <p:blipFill>
          <a:blip r:embed="rId1"/>
          <a:stretch>
            <a:fillRect/>
          </a:stretch>
        </p:blipFill>
        <p:spPr>
          <a:xfrm>
            <a:off x="152400" y="755100"/>
            <a:ext cx="8839200" cy="3392591"/>
          </a:xfrm>
          <a:prstGeom prst="rect">
            <a:avLst/>
          </a:prstGeom>
          <a:noFill/>
          <a:ln>
            <a:noFill/>
          </a:ln>
        </p:spPr>
      </p:pic>
      <p:sp>
        <p:nvSpPr>
          <p:cNvPr id="121" name="Google Shape;121;p20"/>
          <p:cNvSpPr txBox="1"/>
          <p:nvPr>
            <p:ph type="body" idx="4294967295"/>
          </p:nvPr>
        </p:nvSpPr>
        <p:spPr>
          <a:xfrm>
            <a:off x="0" y="4024025"/>
            <a:ext cx="7715400" cy="944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a:t>Hvad er jeres forventninger til undervisningen?</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25702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4. Undervisningen</a:t>
            </a:r>
            <a:endParaRPr sz="3200"/>
          </a:p>
        </p:txBody>
      </p:sp>
      <p:sp>
        <p:nvSpPr>
          <p:cNvPr id="127" name="Google Shape;127;p21"/>
          <p:cNvSpPr txBox="1"/>
          <p:nvPr>
            <p:ph type="body" idx="4294967295"/>
          </p:nvPr>
        </p:nvSpPr>
        <p:spPr>
          <a:xfrm>
            <a:off x="37825" y="748825"/>
            <a:ext cx="7715400" cy="4243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a:t>Hvorfor overhovedet undervises sygdomslære?</a:t>
            </a:r>
            <a:endParaRPr lang="en-US"/>
          </a:p>
          <a:p>
            <a:pPr marL="457200" lvl="0" indent="-342900" algn="l" rtl="0">
              <a:lnSpc>
                <a:spcPct val="150000"/>
              </a:lnSpc>
              <a:spcBef>
                <a:spcPts val="0"/>
              </a:spcBef>
              <a:spcAft>
                <a:spcPts val="0"/>
              </a:spcAft>
              <a:buSzPts val="1800"/>
              <a:buChar char="●"/>
            </a:pPr>
            <a:r>
              <a:rPr lang="en-US"/>
              <a:t>Kommer i til at bruge hvad i har lært?</a:t>
            </a:r>
            <a:endParaRPr lang="en-US"/>
          </a:p>
          <a:p>
            <a:pPr marL="457200" lvl="0" indent="0" algn="l" rtl="0">
              <a:lnSpc>
                <a:spcPct val="150000"/>
              </a:lnSpc>
              <a:spcBef>
                <a:spcPts val="1200"/>
              </a:spcBef>
              <a:spcAft>
                <a:spcPts val="1200"/>
              </a:spcAft>
              <a:buNone/>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257025" y="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t>Hvorfor sygdomslære?</a:t>
            </a:r>
            <a:endParaRPr sz="3200"/>
          </a:p>
        </p:txBody>
      </p:sp>
      <p:sp>
        <p:nvSpPr>
          <p:cNvPr id="133" name="Google Shape;133;p22"/>
          <p:cNvSpPr txBox="1"/>
          <p:nvPr>
            <p:ph type="body" idx="4294967295"/>
          </p:nvPr>
        </p:nvSpPr>
        <p:spPr>
          <a:xfrm>
            <a:off x="0" y="716525"/>
            <a:ext cx="6940800" cy="42435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US"/>
              <a:t>Helhedsforståelse af patientens tilstand</a:t>
            </a:r>
            <a:endParaRPr lang="en-US"/>
          </a:p>
          <a:p>
            <a:pPr marL="457200" lvl="0" indent="-342900" algn="l" rtl="0">
              <a:lnSpc>
                <a:spcPct val="150000"/>
              </a:lnSpc>
              <a:spcBef>
                <a:spcPts val="0"/>
              </a:spcBef>
              <a:spcAft>
                <a:spcPts val="0"/>
              </a:spcAft>
              <a:buSzPts val="1800"/>
              <a:buChar char="●"/>
            </a:pPr>
            <a:r>
              <a:rPr lang="en-US"/>
              <a:t>Sikkerhed og kontraindikation</a:t>
            </a:r>
            <a:endParaRPr lang="en-US"/>
          </a:p>
          <a:p>
            <a:pPr marL="457200" lvl="0" indent="-342900" algn="l" rtl="0">
              <a:lnSpc>
                <a:spcPct val="150000"/>
              </a:lnSpc>
              <a:spcBef>
                <a:spcPts val="0"/>
              </a:spcBef>
              <a:spcAft>
                <a:spcPts val="0"/>
              </a:spcAft>
              <a:buSzPts val="1800"/>
              <a:buChar char="●"/>
            </a:pPr>
            <a:r>
              <a:rPr lang="en-US"/>
              <a:t>Optimering af behandling</a:t>
            </a:r>
            <a:endParaRPr lang="en-US"/>
          </a:p>
          <a:p>
            <a:pPr marL="457200" lvl="0" indent="-342900" algn="l" rtl="0">
              <a:lnSpc>
                <a:spcPct val="150000"/>
              </a:lnSpc>
              <a:spcBef>
                <a:spcPts val="0"/>
              </a:spcBef>
              <a:spcAft>
                <a:spcPts val="0"/>
              </a:spcAft>
              <a:buSzPts val="1800"/>
              <a:buChar char="●"/>
            </a:pPr>
            <a:r>
              <a:rPr lang="en-US"/>
              <a:t>Kommunikation med andre sundhedsprofessionelle</a:t>
            </a:r>
            <a:endParaRPr lang="en-US"/>
          </a:p>
          <a:p>
            <a:pPr marL="457200" lvl="0" indent="-342900" algn="l" rtl="0">
              <a:lnSpc>
                <a:spcPct val="150000"/>
              </a:lnSpc>
              <a:spcBef>
                <a:spcPts val="0"/>
              </a:spcBef>
              <a:spcAft>
                <a:spcPts val="0"/>
              </a:spcAft>
              <a:buSzPts val="1800"/>
              <a:buChar char="●"/>
            </a:pPr>
            <a:r>
              <a:rPr lang="en-US"/>
              <a:t>Patientuddannelse</a:t>
            </a:r>
            <a:endParaRPr lang="en-US"/>
          </a:p>
          <a:p>
            <a:pPr marL="457200" lvl="0" indent="-342900" algn="l" rtl="0">
              <a:lnSpc>
                <a:spcPct val="150000"/>
              </a:lnSpc>
              <a:spcBef>
                <a:spcPts val="0"/>
              </a:spcBef>
              <a:spcAft>
                <a:spcPts val="0"/>
              </a:spcAft>
              <a:buSzPts val="1800"/>
              <a:buChar char="●"/>
            </a:pPr>
            <a:r>
              <a:rPr lang="en-US"/>
              <a:t>Tidlig opsporing af komplikationer</a:t>
            </a:r>
            <a:endParaRPr lang="en-US"/>
          </a:p>
          <a:p>
            <a:pPr marL="457200" lvl="0" indent="-342900" algn="l" rtl="0">
              <a:lnSpc>
                <a:spcPct val="150000"/>
              </a:lnSpc>
              <a:spcBef>
                <a:spcPts val="0"/>
              </a:spcBef>
              <a:spcAft>
                <a:spcPts val="0"/>
              </a:spcAft>
              <a:buSzPts val="1800"/>
              <a:buChar char="●"/>
            </a:pPr>
            <a:r>
              <a:rPr lang="en-US"/>
              <a:t>Evidensbaseret praksis og videreuddannelse</a:t>
            </a:r>
            <a:endParaRPr lang="en-US"/>
          </a:p>
          <a:p>
            <a:pPr marL="457200" lvl="0" indent="0" algn="l" rtl="0">
              <a:lnSpc>
                <a:spcPct val="150000"/>
              </a:lnSpc>
              <a:spcBef>
                <a:spcPts val="1200"/>
              </a:spcBef>
              <a:spcAft>
                <a:spcPts val="120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15505</Words>
  <Application>WPS Presentation</Application>
  <PresentationFormat/>
  <Paragraphs>740</Paragraphs>
  <Slides>53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53</vt:i4>
      </vt:variant>
    </vt:vector>
  </HeadingPairs>
  <TitlesOfParts>
    <vt:vector size="68" baseType="lpstr">
      <vt:lpstr>Arial</vt:lpstr>
      <vt:lpstr>SimSun</vt:lpstr>
      <vt:lpstr>Wingdings</vt:lpstr>
      <vt:lpstr>Arial</vt:lpstr>
      <vt:lpstr>Roboto</vt:lpstr>
      <vt:lpstr>Amiri</vt:lpstr>
      <vt:lpstr>Microsoft YaHei</vt:lpstr>
      <vt:lpstr>Droid Sans Fallback</vt:lpstr>
      <vt:lpstr>Arial Unicode MS</vt:lpstr>
      <vt:lpstr>Calibri</vt:lpstr>
      <vt:lpstr>Trebuchet MS</vt:lpstr>
      <vt:lpstr>Noto Sans Symbols</vt:lpstr>
      <vt:lpstr>Times New Roman</vt:lpstr>
      <vt:lpstr>Noto Sans Symbols2</vt:lpstr>
      <vt:lpstr>Material</vt:lpstr>
      <vt:lpstr>Sygdomslære</vt:lpstr>
      <vt:lpstr>Praktisk information</vt:lpstr>
      <vt:lpstr>Introduktion af underviser</vt:lpstr>
      <vt:lpstr>2. Pensum</vt:lpstr>
      <vt:lpstr>3. Eksamen</vt:lpstr>
      <vt:lpstr>4. Undervisningen</vt:lpstr>
      <vt:lpstr>4. Undervisningen</vt:lpstr>
      <vt:lpstr>4. Undervisningen</vt:lpstr>
      <vt:lpstr>Hvorfor sygdomslære?</vt:lpstr>
      <vt:lpstr>Helhedsforståelse af patientens tilstand</vt:lpstr>
      <vt:lpstr>Sikkerhed og kontraindikation</vt:lpstr>
      <vt:lpstr>Optimering af behandling</vt:lpstr>
      <vt:lpstr>Kommunikation med andre sundhedsprofessionelle</vt:lpstr>
      <vt:lpstr>Patientuddannelse</vt:lpstr>
      <vt:lpstr>Tidlig opsporing af komplikationer</vt:lpstr>
      <vt:lpstr>Evidensbaseret praksis og videreuddannelse</vt:lpstr>
      <vt:lpstr>Evidensbaseret praksis og videreuddannelse</vt:lpstr>
      <vt:lpstr>Evidensbaseret praksis og videreuddannelse</vt:lpstr>
      <vt:lpstr>PowerPoint 演示文稿</vt:lpstr>
      <vt:lpstr>PowerPoint 演示文稿</vt:lpstr>
      <vt:lpstr>PowerPoint 演示文稿</vt:lpstr>
      <vt:lpstr>PowerPoint 演示文稿</vt:lpstr>
      <vt:lpstr>PowerPoint 演示文稿</vt:lpstr>
      <vt:lpstr>PowerPoint 演示文稿</vt:lpstr>
      <vt:lpstr>Introduktion til medicin &amp; kirurgi </vt:lpstr>
      <vt:lpstr>Journalen som arbejdsværktøj </vt:lpstr>
      <vt:lpstr>SOAP - eksempel</vt:lpstr>
      <vt:lpstr>Journalkonceptet - Sygehus</vt:lpstr>
      <vt:lpstr>Journalkonceptet - fortsat</vt:lpstr>
      <vt:lpstr>Journalkonceptet - fortsat</vt:lpstr>
      <vt:lpstr>Journalkonceptet - fortsat</vt:lpstr>
      <vt:lpstr>Journalkonceptet - fortsat</vt:lpstr>
      <vt:lpstr>God eller dårlig journaltekst? Hvorfor? </vt:lpstr>
      <vt:lpstr>Udredning og diagnostik</vt:lpstr>
      <vt:lpstr>Operationsforløb</vt:lpstr>
      <vt:lpstr>Operationsforløb - eksempler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Sygdomslære</dc:title>
  <dc:creator/>
  <cp:lastModifiedBy>andreas</cp:lastModifiedBy>
  <cp:revision>1</cp:revision>
  <dcterms:created xsi:type="dcterms:W3CDTF">2025-04-01T07:44:56Z</dcterms:created>
  <dcterms:modified xsi:type="dcterms:W3CDTF">2025-04-01T07:44:56Z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